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4" r:id="rId11"/>
    <p:sldId id="470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71" r:id="rId25"/>
    <p:sldId id="449" r:id="rId26"/>
    <p:sldId id="477" r:id="rId27"/>
    <p:sldId id="448" r:id="rId28"/>
    <p:sldId id="478" r:id="rId29"/>
    <p:sldId id="450" r:id="rId30"/>
    <p:sldId id="487" r:id="rId31"/>
    <p:sldId id="488" r:id="rId32"/>
    <p:sldId id="475" r:id="rId33"/>
    <p:sldId id="422" r:id="rId34"/>
    <p:sldId id="468" r:id="rId35"/>
    <p:sldId id="452" r:id="rId36"/>
    <p:sldId id="515" r:id="rId37"/>
    <p:sldId id="516" r:id="rId38"/>
    <p:sldId id="517" r:id="rId39"/>
    <p:sldId id="518" r:id="rId40"/>
    <p:sldId id="519" r:id="rId41"/>
    <p:sldId id="459" r:id="rId42"/>
    <p:sldId id="453" r:id="rId43"/>
    <p:sldId id="467" r:id="rId44"/>
    <p:sldId id="420" r:id="rId45"/>
    <p:sldId id="479" r:id="rId46"/>
    <p:sldId id="480" r:id="rId47"/>
    <p:sldId id="481" r:id="rId48"/>
    <p:sldId id="482" r:id="rId49"/>
    <p:sldId id="483" r:id="rId50"/>
    <p:sldId id="497" r:id="rId51"/>
    <p:sldId id="498" r:id="rId52"/>
    <p:sldId id="499" r:id="rId53"/>
    <p:sldId id="500" r:id="rId54"/>
    <p:sldId id="501" r:id="rId55"/>
    <p:sldId id="504" r:id="rId56"/>
    <p:sldId id="451" r:id="rId57"/>
    <p:sldId id="485" r:id="rId58"/>
  </p:sldIdLst>
  <p:sldSz cx="12192000" cy="6858000"/>
  <p:notesSz cx="6858000" cy="9144000"/>
  <p:embeddedFontLst>
    <p:embeddedFont>
      <p:font typeface="MankSans" panose="020B0600000101010101"/>
      <p:regular r:id="rId61"/>
      <p:italic r:id="rId62"/>
    </p:embeddedFont>
    <p:embeddedFont>
      <p:font typeface="Gidole" panose="020B0600000101010101" charset="0"/>
      <p:regular r:id="rId63"/>
    </p:embeddedFont>
    <p:embeddedFont>
      <p:font typeface="나눔바른고딕" panose="020B0603020101020101" pitchFamily="50" charset="-127"/>
      <p:regular r:id="rId64"/>
      <p:bold r:id="rId65"/>
    </p:embeddedFont>
    <p:embeddedFont>
      <p:font typeface="맑은 고딕" panose="020B0503020000020004" pitchFamily="50" charset="-127"/>
      <p:regular r:id="rId66"/>
      <p:bold r:id="rId67"/>
    </p:embeddedFont>
    <p:embeddedFont>
      <p:font typeface="Poppins Medium" panose="020B0600000101010101" charset="-127"/>
      <p:regular r:id="rId68"/>
      <p:italic r:id="rId69"/>
    </p:embeddedFont>
    <p:embeddedFont>
      <p:font typeface="나눔고딕코딩" panose="020D0009000000000000" pitchFamily="49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FINITY05" initials="A" lastIdx="3" clrIdx="0">
    <p:extLst>
      <p:ext uri="{19B8F6BF-5375-455C-9EA6-DF929625EA0E}">
        <p15:presenceInfo xmlns:p15="http://schemas.microsoft.com/office/powerpoint/2012/main" userId="AFFINITY0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AD4"/>
    <a:srgbClr val="B486DA"/>
    <a:srgbClr val="FFFFFF"/>
    <a:srgbClr val="E33A23"/>
    <a:srgbClr val="F2EEEA"/>
    <a:srgbClr val="5D5A5A"/>
    <a:srgbClr val="6E7D8B"/>
    <a:srgbClr val="F5F5F5"/>
    <a:srgbClr val="F2F2F2"/>
    <a:srgbClr val="C77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4" autoAdjust="0"/>
    <p:restoredTop sz="96441" autoAdjust="0"/>
  </p:normalViewPr>
  <p:slideViewPr>
    <p:cSldViewPr>
      <p:cViewPr varScale="1">
        <p:scale>
          <a:sx n="117" d="100"/>
          <a:sy n="117" d="100"/>
        </p:scale>
        <p:origin x="846" y="96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9T16:47:52.387" idx="3">
    <p:pos x="3117" y="193"/>
    <p:text>한콕?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0:31:31.353" idx="1">
    <p:pos x="10" y="10"/>
    <p:text>스타 업체 -&gt; 선도업체</p:text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302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35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28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6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69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9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6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1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08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F259-20CA-42E9-8425-323F4B53B6CF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C9B2-BE10-49C9-B708-0F3C989B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7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  <p:sldLayoutId id="2147483672" r:id="rId10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77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90.jpeg"/><Relationship Id="rId7" Type="http://schemas.openxmlformats.org/officeDocument/2006/relationships/image" Target="../media/image93.jpeg"/><Relationship Id="rId12" Type="http://schemas.openxmlformats.org/officeDocument/2006/relationships/image" Target="../media/image77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2.jpeg"/><Relationship Id="rId11" Type="http://schemas.openxmlformats.org/officeDocument/2006/relationships/image" Target="../media/image87.png"/><Relationship Id="rId5" Type="http://schemas.openxmlformats.org/officeDocument/2006/relationships/image" Target="../media/image68.png"/><Relationship Id="rId10" Type="http://schemas.openxmlformats.org/officeDocument/2006/relationships/image" Target="../media/image2.png"/><Relationship Id="rId4" Type="http://schemas.openxmlformats.org/officeDocument/2006/relationships/image" Target="../media/image91.jpeg"/><Relationship Id="rId9" Type="http://schemas.openxmlformats.org/officeDocument/2006/relationships/image" Target="../media/image9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2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68.png"/><Relationship Id="rId16" Type="http://schemas.openxmlformats.org/officeDocument/2006/relationships/image" Target="../media/image109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11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68.pn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jpeg"/><Relationship Id="rId11" Type="http://schemas.openxmlformats.org/officeDocument/2006/relationships/image" Target="../media/image118.jpeg"/><Relationship Id="rId5" Type="http://schemas.openxmlformats.org/officeDocument/2006/relationships/image" Target="../media/image112.jpeg"/><Relationship Id="rId10" Type="http://schemas.openxmlformats.org/officeDocument/2006/relationships/image" Target="../media/image117.jpeg"/><Relationship Id="rId4" Type="http://schemas.openxmlformats.org/officeDocument/2006/relationships/image" Target="../media/image2.png"/><Relationship Id="rId9" Type="http://schemas.openxmlformats.org/officeDocument/2006/relationships/image" Target="../media/image11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8.png"/><Relationship Id="rId7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8.png"/><Relationship Id="rId7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5.png"/><Relationship Id="rId4" Type="http://schemas.openxmlformats.org/officeDocument/2006/relationships/image" Target="../media/image18.png"/><Relationship Id="rId9" Type="http://schemas.openxmlformats.org/officeDocument/2006/relationships/image" Target="../media/image1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8.png"/><Relationship Id="rId7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32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960784" y="15043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5359" y="1994179"/>
            <a:ext cx="1872208" cy="273096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41" y="2730916"/>
            <a:ext cx="1534646" cy="153464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1552" y="4815550"/>
            <a:ext cx="1659822" cy="1292662"/>
            <a:chOff x="341263" y="4847932"/>
            <a:chExt cx="1659822" cy="1292662"/>
          </a:xfrm>
        </p:grpSpPr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912603" y="1994179"/>
            <a:ext cx="1872208" cy="273096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8507" y="4847932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 작성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4612" y="5494263"/>
            <a:ext cx="159371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한콕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8" y="2765303"/>
            <a:ext cx="1465872" cy="146587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797709" y="2119393"/>
            <a:ext cx="952500" cy="952500"/>
            <a:chOff x="13008768" y="2723017"/>
            <a:chExt cx="952500" cy="952500"/>
          </a:xfrm>
        </p:grpSpPr>
        <p:sp>
          <p:nvSpPr>
            <p:cNvPr id="25" name="타원 24"/>
            <p:cNvSpPr/>
            <p:nvPr/>
          </p:nvSpPr>
          <p:spPr>
            <a:xfrm>
              <a:off x="13008768" y="2723017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0332" y="2879352"/>
              <a:ext cx="620450" cy="62045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649662" y="241097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29054" y="55481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831045" y="5256585"/>
            <a:ext cx="952500" cy="952500"/>
            <a:chOff x="13008768" y="4722577"/>
            <a:chExt cx="952500" cy="952500"/>
          </a:xfrm>
        </p:grpSpPr>
        <p:sp>
          <p:nvSpPr>
            <p:cNvPr id="30" name="타원 29"/>
            <p:cNvSpPr/>
            <p:nvPr/>
          </p:nvSpPr>
          <p:spPr>
            <a:xfrm>
              <a:off x="13008768" y="4722577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1407" y="4905808"/>
              <a:ext cx="586040" cy="586038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516" y="2964691"/>
              <a:ext cx="1639835" cy="163983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09035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5" y="5384248"/>
              <a:ext cx="1593717" cy="316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937278" y="3879196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40045" y="3879196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35361" y="4495698"/>
            <a:ext cx="1854248" cy="1656183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910072" y="4504079"/>
            <a:ext cx="1854248" cy="1656183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548336" y="2046681"/>
            <a:ext cx="2396555" cy="109792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548336" y="5192918"/>
            <a:ext cx="2396555" cy="109792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48014" y="3880703"/>
            <a:ext cx="3895972" cy="869929"/>
            <a:chOff x="4148014" y="3880703"/>
            <a:chExt cx="3895972" cy="869929"/>
          </a:xfrm>
        </p:grpSpPr>
        <p:sp>
          <p:nvSpPr>
            <p:cNvPr id="18" name="TextBox 17"/>
            <p:cNvSpPr txBox="1"/>
            <p:nvPr/>
          </p:nvSpPr>
          <p:spPr>
            <a:xfrm>
              <a:off x="4165023" y="3880703"/>
              <a:ext cx="386195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시장의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변화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바라고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혁신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요구한다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48014" y="4288967"/>
              <a:ext cx="389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고비용 저 효율의 부동산 시장을 개선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경쟁력을 강화한 사업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부동산 거래로 사회적 신뢰 개선을 위해 노력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05375" y="5229200"/>
            <a:ext cx="4350727" cy="872026"/>
            <a:chOff x="3905375" y="5229200"/>
            <a:chExt cx="4350727" cy="872026"/>
          </a:xfrm>
        </p:grpSpPr>
        <p:sp>
          <p:nvSpPr>
            <p:cNvPr id="64" name="TextBox 63"/>
            <p:cNvSpPr txBox="1"/>
            <p:nvPr/>
          </p:nvSpPr>
          <p:spPr>
            <a:xfrm>
              <a:off x="3935760" y="5229200"/>
              <a:ext cx="42899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지속적으로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확대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한다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05375" y="5639561"/>
              <a:ext cx="4350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완료까지 필요한 과정을 한 번에 끝낼 수 있는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대출부터 확정일자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등기까지 원 스톱 서비스 제공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2783633" y="3686868"/>
            <a:ext cx="6645118" cy="1232716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83633" y="5113419"/>
            <a:ext cx="6645118" cy="1232716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517" y="2522357"/>
              <a:ext cx="987060" cy="98705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40073" y="2225817"/>
            <a:ext cx="1656026" cy="1656026"/>
            <a:chOff x="9540073" y="2217893"/>
            <a:chExt cx="1656026" cy="1656026"/>
          </a:xfrm>
        </p:grpSpPr>
        <p:sp>
          <p:nvSpPr>
            <p:cNvPr id="238" name="타원 237"/>
            <p:cNvSpPr/>
            <p:nvPr/>
          </p:nvSpPr>
          <p:spPr>
            <a:xfrm>
              <a:off x="9540073" y="2217893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536" y="2522357"/>
              <a:ext cx="1047102" cy="10471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517356" y="2522356"/>
            <a:ext cx="2651013" cy="870028"/>
            <a:chOff x="6517356" y="2522356"/>
            <a:chExt cx="2651013" cy="870028"/>
          </a:xfrm>
        </p:grpSpPr>
        <p:sp>
          <p:nvSpPr>
            <p:cNvPr id="226" name="TextBox 225"/>
            <p:cNvSpPr txBox="1"/>
            <p:nvPr/>
          </p:nvSpPr>
          <p:spPr>
            <a:xfrm>
              <a:off x="6517356" y="2522356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연간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수수료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19309" y="3053830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천억 원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42038" y="4526270"/>
            <a:ext cx="1656026" cy="1656026"/>
            <a:chOff x="6702941" y="4526270"/>
            <a:chExt cx="1656026" cy="1656026"/>
          </a:xfrm>
        </p:grpSpPr>
        <p:sp>
          <p:nvSpPr>
            <p:cNvPr id="241" name="타원 240"/>
            <p:cNvSpPr/>
            <p:nvPr/>
          </p:nvSpPr>
          <p:spPr>
            <a:xfrm>
              <a:off x="6702941" y="4526270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146" y="4750239"/>
              <a:ext cx="1148046" cy="114804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591690" y="4719915"/>
            <a:ext cx="2651446" cy="1360891"/>
            <a:chOff x="8543839" y="4719915"/>
            <a:chExt cx="2651446" cy="1360891"/>
          </a:xfrm>
        </p:grpSpPr>
        <p:sp>
          <p:nvSpPr>
            <p:cNvPr id="227" name="TextBox 226"/>
            <p:cNvSpPr txBox="1"/>
            <p:nvPr/>
          </p:nvSpPr>
          <p:spPr>
            <a:xfrm>
              <a:off x="8543839" y="4719915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주거</a:t>
              </a:r>
              <a:r>
                <a:rPr lang="en-US" altLang="ko-KR" dirty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별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분류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47828" y="5249809"/>
              <a:ext cx="12474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42.8%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34.1%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059477" y="4719915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5" y="4830731"/>
            <a:ext cx="987062" cy="98706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25410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925410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73064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273064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40073" y="2225817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542038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26874" y="2522356"/>
            <a:ext cx="2985501" cy="1116249"/>
            <a:chOff x="8451429" y="2522356"/>
            <a:chExt cx="2985501" cy="1116249"/>
          </a:xfrm>
        </p:grpSpPr>
        <p:sp>
          <p:nvSpPr>
            <p:cNvPr id="69" name="TextBox 68"/>
            <p:cNvSpPr txBox="1"/>
            <p:nvPr/>
          </p:nvSpPr>
          <p:spPr>
            <a:xfrm>
              <a:off x="8451429" y="2522356"/>
              <a:ext cx="1672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</a:t>
              </a:r>
              <a:endPara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91416" y="3053830"/>
              <a:ext cx="2345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5000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이상 매출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공인중개사는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529447" y="4719915"/>
            <a:ext cx="2918383" cy="1114669"/>
            <a:chOff x="8454002" y="4719915"/>
            <a:chExt cx="2918383" cy="1114669"/>
          </a:xfrm>
        </p:grpSpPr>
        <p:sp>
          <p:nvSpPr>
            <p:cNvPr id="70" name="TextBox 69"/>
            <p:cNvSpPr txBox="1"/>
            <p:nvPr/>
          </p:nvSpPr>
          <p:spPr>
            <a:xfrm>
              <a:off x="8454002" y="4719915"/>
              <a:ext cx="1261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수수료 </a:t>
              </a:r>
              <a:r>
                <a:rPr lang="ko-KR" altLang="en-US" dirty="0" smtClean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불만</a:t>
              </a:r>
              <a:endPara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449999" y="5249809"/>
              <a:ext cx="19223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민원 및 청원이 급증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069096" y="47199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4850131"/>
            <a:ext cx="1008308" cy="10083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2541752"/>
            <a:ext cx="1008308" cy="1008308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84" y="2551624"/>
            <a:ext cx="928526" cy="928524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92" y="4827109"/>
            <a:ext cx="994310" cy="99430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925410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25410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73064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273064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73342" y="1821495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46590" y="1824061"/>
            <a:ext cx="864096" cy="1463234"/>
            <a:chOff x="646590" y="1824061"/>
            <a:chExt cx="864096" cy="1463234"/>
          </a:xfrm>
        </p:grpSpPr>
        <p:sp>
          <p:nvSpPr>
            <p:cNvPr id="10" name="직사각형 9"/>
            <p:cNvSpPr/>
            <p:nvPr/>
          </p:nvSpPr>
          <p:spPr>
            <a:xfrm>
              <a:off x="646590" y="1824061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제목 1"/>
            <p:cNvSpPr txBox="1">
              <a:spLocks/>
            </p:cNvSpPr>
            <p:nvPr/>
          </p:nvSpPr>
          <p:spPr>
            <a:xfrm>
              <a:off x="805049" y="2094534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973342" y="3452184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46590" y="3453467"/>
            <a:ext cx="864096" cy="1463234"/>
            <a:chOff x="646590" y="3453467"/>
            <a:chExt cx="864096" cy="1463234"/>
          </a:xfrm>
        </p:grpSpPr>
        <p:sp>
          <p:nvSpPr>
            <p:cNvPr id="83" name="직사각형 82"/>
            <p:cNvSpPr/>
            <p:nvPr/>
          </p:nvSpPr>
          <p:spPr>
            <a:xfrm>
              <a:off x="646590" y="3453467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제목 1"/>
            <p:cNvSpPr txBox="1">
              <a:spLocks/>
            </p:cNvSpPr>
            <p:nvPr/>
          </p:nvSpPr>
          <p:spPr>
            <a:xfrm>
              <a:off x="805049" y="3726719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973342" y="5081507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3029" y="5082874"/>
            <a:ext cx="864096" cy="1463234"/>
            <a:chOff x="643029" y="5082874"/>
            <a:chExt cx="864096" cy="1463234"/>
          </a:xfrm>
        </p:grpSpPr>
        <p:sp>
          <p:nvSpPr>
            <p:cNvPr id="84" name="직사각형 83"/>
            <p:cNvSpPr/>
            <p:nvPr/>
          </p:nvSpPr>
          <p:spPr>
            <a:xfrm>
              <a:off x="643029" y="5082874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제목 1"/>
            <p:cNvSpPr txBox="1">
              <a:spLocks/>
            </p:cNvSpPr>
            <p:nvPr/>
          </p:nvSpPr>
          <p:spPr>
            <a:xfrm>
              <a:off x="805049" y="5358902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65057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71315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914573" y="391413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110509" y="39141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290088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24385" y="4420407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0251" y="4365738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8940" y="4424220"/>
            <a:ext cx="1794693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88758" y="4365738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755" y="4365738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7" y="2622958"/>
            <a:ext cx="544254" cy="54425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94" y="2629556"/>
            <a:ext cx="531054" cy="5310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5" y="2493887"/>
            <a:ext cx="717722" cy="71772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34" y="2521080"/>
            <a:ext cx="748006" cy="74800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00" y="2531759"/>
            <a:ext cx="599988" cy="72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337945" y="5388468"/>
            <a:ext cx="3240360" cy="5405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88583" y="4416923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7" y="2270882"/>
            <a:ext cx="597042" cy="597042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67068" cy="660111"/>
            <a:chOff x="1993495" y="3632985"/>
            <a:chExt cx="1467068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48824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128734" y="2305760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422660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44" y="3889265"/>
              <a:ext cx="625628" cy="625626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4245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776881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77688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169481" y="5859474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836631" y="3953245"/>
            <a:ext cx="936104" cy="463678"/>
          </a:xfrm>
          <a:prstGeom prst="rightArrow">
            <a:avLst>
              <a:gd name="adj1" fmla="val 50000"/>
              <a:gd name="adj2" fmla="val 85856"/>
            </a:avLst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988972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920" y="2556383"/>
              <a:ext cx="1095746" cy="1095744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00671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882705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57921" y="3625158"/>
            <a:ext cx="1119851" cy="1119851"/>
            <a:chOff x="657921" y="3625158"/>
            <a:chExt cx="1119851" cy="1119851"/>
          </a:xfrm>
        </p:grpSpPr>
        <p:sp>
          <p:nvSpPr>
            <p:cNvPr id="112" name="타원 111"/>
            <p:cNvSpPr/>
            <p:nvPr/>
          </p:nvSpPr>
          <p:spPr>
            <a:xfrm>
              <a:off x="657921" y="3625158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27" y="3902164"/>
              <a:ext cx="565838" cy="56583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095666" y="2385620"/>
            <a:ext cx="2067898" cy="627358"/>
            <a:chOff x="2095666" y="2340067"/>
            <a:chExt cx="2067898" cy="627358"/>
          </a:xfrm>
        </p:grpSpPr>
        <p:sp>
          <p:nvSpPr>
            <p:cNvPr id="56" name="TextBox 55"/>
            <p:cNvSpPr txBox="1"/>
            <p:nvPr/>
          </p:nvSpPr>
          <p:spPr>
            <a:xfrm>
              <a:off x="2095666" y="2340067"/>
              <a:ext cx="158693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147340" y="2567315"/>
              <a:ext cx="20162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국가통계포털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KOSIS</a:t>
              </a:r>
            </a:p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2020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기준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518222" y="1808938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18222" y="3487292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18222" y="5172837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35201" y="1686150"/>
            <a:ext cx="3445848" cy="4767185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50478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221547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938311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65507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42409" y="199667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40598" y="200525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57362" y="1994445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209518" y="199307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435" y="1957170"/>
            <a:ext cx="2014134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68430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50967" y="315768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395486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rgbClr val="2ABDF2"/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2254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  <a:solidFill>
            <a:srgbClr val="2ABDF2"/>
          </a:solidFill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33321" y="315768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4756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  <a:solidFill>
            <a:srgbClr val="2ABDF2"/>
          </a:solidFill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63525" y="3157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188242" y="2167334"/>
            <a:ext cx="945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  <a:solidFill>
            <a:srgbClr val="2ABDF2"/>
          </a:solidFill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80521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06459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138387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393050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667647" y="2636912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19070" y="1965344"/>
            <a:ext cx="1656026" cy="1656026"/>
            <a:chOff x="3791407" y="2026467"/>
            <a:chExt cx="1656026" cy="1656026"/>
          </a:xfrm>
        </p:grpSpPr>
        <p:sp>
          <p:nvSpPr>
            <p:cNvPr id="80" name="타원 79"/>
            <p:cNvSpPr/>
            <p:nvPr/>
          </p:nvSpPr>
          <p:spPr>
            <a:xfrm>
              <a:off x="3791407" y="2026467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936" y="2337997"/>
              <a:ext cx="1032970" cy="1032968"/>
            </a:xfrm>
            <a:prstGeom prst="rect">
              <a:avLst/>
            </a:prstGeom>
          </p:spPr>
        </p:pic>
      </p:grpSp>
      <p:sp>
        <p:nvSpPr>
          <p:cNvPr id="86" name="TextBox 85"/>
          <p:cNvSpPr txBox="1"/>
          <p:nvPr/>
        </p:nvSpPr>
        <p:spPr>
          <a:xfrm>
            <a:off x="4116142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40243" y="5042278"/>
            <a:ext cx="201368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지역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 사용료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개소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구성기준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645298" y="1965344"/>
            <a:ext cx="1656026" cy="1656026"/>
            <a:chOff x="6620315" y="2030706"/>
            <a:chExt cx="1656026" cy="1656026"/>
          </a:xfrm>
        </p:grpSpPr>
        <p:sp>
          <p:nvSpPr>
            <p:cNvPr id="82" name="타원 81"/>
            <p:cNvSpPr/>
            <p:nvPr/>
          </p:nvSpPr>
          <p:spPr>
            <a:xfrm>
              <a:off x="6620315" y="2030706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424" y="2291816"/>
              <a:ext cx="1133810" cy="1133808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6842370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563513" y="5042278"/>
            <a:ext cx="18195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사용료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343133" y="1965344"/>
            <a:ext cx="1656026" cy="1656026"/>
            <a:chOff x="9207361" y="1946397"/>
            <a:chExt cx="1656026" cy="1656026"/>
          </a:xfrm>
        </p:grpSpPr>
        <p:sp>
          <p:nvSpPr>
            <p:cNvPr id="78" name="타원 77"/>
            <p:cNvSpPr/>
            <p:nvPr/>
          </p:nvSpPr>
          <p:spPr>
            <a:xfrm>
              <a:off x="9207361" y="1946397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471" y="2207508"/>
              <a:ext cx="1133808" cy="1133806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9587635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308778" y="5042278"/>
            <a:ext cx="181959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및 분양 사업 대행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42510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192841" y="1965344"/>
            <a:ext cx="1656026" cy="1656026"/>
            <a:chOff x="1152319" y="2106540"/>
            <a:chExt cx="1656026" cy="1656026"/>
          </a:xfrm>
        </p:grpSpPr>
        <p:sp>
          <p:nvSpPr>
            <p:cNvPr id="76" name="타원 75"/>
            <p:cNvSpPr/>
            <p:nvPr/>
          </p:nvSpPr>
          <p:spPr>
            <a:xfrm>
              <a:off x="1152319" y="2106540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847" y="2418069"/>
              <a:ext cx="1032972" cy="1032970"/>
            </a:xfrm>
            <a:prstGeom prst="rect">
              <a:avLst/>
            </a:prstGeom>
          </p:spPr>
        </p:pic>
      </p:grpSp>
      <p:sp>
        <p:nvSpPr>
          <p:cNvPr id="84" name="TextBox 83"/>
          <p:cNvSpPr txBox="1"/>
          <p:nvPr/>
        </p:nvSpPr>
        <p:spPr>
          <a:xfrm>
            <a:off x="1389913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</a:t>
            </a:r>
            <a:endParaRPr lang="ko-KR" altLang="en-US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27387" y="5042278"/>
            <a:ext cx="158693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이사건 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10%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261933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1020651" y="4008791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746880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73108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202817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331175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95505" y="5697120"/>
            <a:ext cx="9318623" cy="612200"/>
            <a:chOff x="1241873" y="5697120"/>
            <a:chExt cx="9318623" cy="612200"/>
          </a:xfrm>
        </p:grpSpPr>
        <p:sp>
          <p:nvSpPr>
            <p:cNvPr id="64" name="TextBox 63"/>
            <p:cNvSpPr txBox="1"/>
            <p:nvPr/>
          </p:nvSpPr>
          <p:spPr>
            <a:xfrm>
              <a:off x="1241873" y="5873078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833376"/>
              </p:ext>
            </p:extLst>
          </p:nvPr>
        </p:nvGraphicFramePr>
        <p:xfrm>
          <a:off x="627320" y="1850065"/>
          <a:ext cx="10951535" cy="3519377"/>
        </p:xfrm>
        <a:graphic>
          <a:graphicData uri="http://schemas.openxmlformats.org/drawingml/2006/table">
            <a:tbl>
              <a:tblPr/>
              <a:tblGrid>
                <a:gridCol w="10951535">
                  <a:extLst>
                    <a:ext uri="{9D8B030D-6E8A-4147-A177-3AD203B41FA5}">
                      <a16:colId xmlns:a16="http://schemas.microsoft.com/office/drawing/2014/main" val="1411947132"/>
                    </a:ext>
                  </a:extLst>
                </a:gridCol>
              </a:tblGrid>
              <a:tr h="3519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rgbClr val="0099FF"/>
                      </a:solidFill>
                      <a:prstDash val="solid"/>
                    </a:lnL>
                    <a:lnR w="12700" cmpd="sng">
                      <a:solidFill>
                        <a:srgbClr val="0099FF"/>
                      </a:solidFill>
                      <a:prstDash val="solid"/>
                    </a:lnR>
                    <a:lnT w="12700" cmpd="sng">
                      <a:solidFill>
                        <a:srgbClr val="0099FF"/>
                      </a:solidFill>
                      <a:prstDash val="solid"/>
                    </a:lnT>
                    <a:lnB w="12700" cmpd="sng">
                      <a:solidFill>
                        <a:srgbClr val="0099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24181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88172"/>
              </p:ext>
            </p:extLst>
          </p:nvPr>
        </p:nvGraphicFramePr>
        <p:xfrm>
          <a:off x="602872" y="5592313"/>
          <a:ext cx="10996652" cy="841603"/>
        </p:xfrm>
        <a:graphic>
          <a:graphicData uri="http://schemas.openxmlformats.org/drawingml/2006/table">
            <a:tbl>
              <a:tblPr/>
              <a:tblGrid>
                <a:gridCol w="10996652">
                  <a:extLst>
                    <a:ext uri="{9D8B030D-6E8A-4147-A177-3AD203B41FA5}">
                      <a16:colId xmlns:a16="http://schemas.microsoft.com/office/drawing/2014/main" val="1411947132"/>
                    </a:ext>
                  </a:extLst>
                </a:gridCol>
              </a:tblGrid>
              <a:tr h="8416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rgbClr val="0099FF"/>
                      </a:solidFill>
                      <a:prstDash val="solid"/>
                    </a:lnL>
                    <a:lnR w="12700" cmpd="sng">
                      <a:solidFill>
                        <a:srgbClr val="0099FF"/>
                      </a:solidFill>
                      <a:prstDash val="solid"/>
                    </a:lnR>
                    <a:lnT w="12700" cmpd="sng">
                      <a:solidFill>
                        <a:srgbClr val="0099FF"/>
                      </a:solidFill>
                      <a:prstDash val="solid"/>
                    </a:lnT>
                    <a:lnB w="12700" cmpd="sng">
                      <a:solidFill>
                        <a:srgbClr val="0099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24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85052" y="2261930"/>
            <a:ext cx="151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862555"/>
            <a:ext cx="426302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33786" y="2339022"/>
            <a:ext cx="1474886" cy="1474886"/>
            <a:chOff x="4233786" y="2114361"/>
            <a:chExt cx="1474886" cy="1474886"/>
          </a:xfrm>
        </p:grpSpPr>
        <p:sp>
          <p:nvSpPr>
            <p:cNvPr id="39" name="직사각형 3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621" y="2231529"/>
              <a:ext cx="1240554" cy="1240552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423392" y="2339022"/>
            <a:ext cx="1459606" cy="1459606"/>
            <a:chOff x="6483328" y="2114361"/>
            <a:chExt cx="1474886" cy="1474886"/>
          </a:xfrm>
        </p:grpSpPr>
        <p:sp>
          <p:nvSpPr>
            <p:cNvPr id="47" name="직사각형 46"/>
            <p:cNvSpPr/>
            <p:nvPr/>
          </p:nvSpPr>
          <p:spPr>
            <a:xfrm>
              <a:off x="6483328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110" y="2346616"/>
              <a:ext cx="1010376" cy="1010376"/>
            </a:xfrm>
            <a:prstGeom prst="rect">
              <a:avLst/>
            </a:prstGeom>
          </p:spPr>
        </p:pic>
      </p:grpSp>
      <p:sp>
        <p:nvSpPr>
          <p:cNvPr id="18" name="모서리가 둥근 직사각형 17"/>
          <p:cNvSpPr/>
          <p:nvPr/>
        </p:nvSpPr>
        <p:spPr>
          <a:xfrm>
            <a:off x="568084" y="1950866"/>
            <a:ext cx="5397946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94343" y="1950866"/>
            <a:ext cx="5397946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4456" y="2381395"/>
            <a:ext cx="32889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고정적 정책 실현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1434537" y="2055183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</a:t>
            </a:r>
            <a:r>
              <a:rPr lang="en-US" altLang="ko-KR" sz="18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endParaRPr lang="ko-KR" altLang="ko-KR" sz="18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47970" y="2370862"/>
            <a:ext cx="13832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고도화 개발 진행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8141347" y="2055183"/>
            <a:ext cx="11230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714456" y="2875555"/>
            <a:ext cx="3181180" cy="236530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활성화 노력 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8285363" y="2898467"/>
            <a:ext cx="3283245" cy="234239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전자결제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추진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73" y="2014755"/>
            <a:ext cx="1783913" cy="126060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49" y="1999083"/>
            <a:ext cx="1312186" cy="1299116"/>
          </a:xfrm>
          <a:prstGeom prst="rect">
            <a:avLst/>
          </a:prstGeom>
        </p:spPr>
      </p:pic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1643208" y="5850235"/>
            <a:ext cx="2568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24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</a:t>
            </a:r>
            <a:r>
              <a:rPr lang="ko-KR" altLang="en-US" sz="24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24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7848" y="5701326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67808" y="5912268"/>
            <a:ext cx="0" cy="46166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8084" y="1724406"/>
            <a:ext cx="5397946" cy="365546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19344" y="1716696"/>
            <a:ext cx="5397946" cy="365546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8084" y="5547137"/>
            <a:ext cx="11049206" cy="101123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96887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30291" y="2585172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겟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1" y="13823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59" y="1916345"/>
            <a:ext cx="1525876" cy="10276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04382" y="4677206"/>
            <a:ext cx="3275311" cy="1386309"/>
            <a:chOff x="604382" y="4176650"/>
            <a:chExt cx="3275311" cy="138630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82" y="4176650"/>
              <a:ext cx="1400255" cy="13863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823" y="4335142"/>
              <a:ext cx="2038212" cy="1069324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20" y="4382168"/>
              <a:ext cx="975273" cy="975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194007" y="4677206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677206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2994" y="1950866"/>
            <a:ext cx="5243036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33560" y="1960633"/>
            <a:ext cx="5243036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2994" y="4283334"/>
            <a:ext cx="10753602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 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69" y="2377644"/>
            <a:ext cx="948320" cy="94832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483328" y="2114361"/>
            <a:ext cx="1474886" cy="1474886"/>
            <a:chOff x="6483328" y="2114361"/>
            <a:chExt cx="1474886" cy="1474886"/>
          </a:xfrm>
        </p:grpSpPr>
        <p:sp>
          <p:nvSpPr>
            <p:cNvPr id="50" name="직사각형 49"/>
            <p:cNvSpPr/>
            <p:nvPr/>
          </p:nvSpPr>
          <p:spPr>
            <a:xfrm>
              <a:off x="6483328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611" y="2377644"/>
              <a:ext cx="948320" cy="948320"/>
            </a:xfrm>
            <a:prstGeom prst="rect">
              <a:avLst/>
            </a:prstGeom>
          </p:spPr>
        </p:pic>
      </p:grpSp>
      <p:sp>
        <p:nvSpPr>
          <p:cNvPr id="62" name="부제목 2"/>
          <p:cNvSpPr txBox="1">
            <a:spLocks/>
          </p:cNvSpPr>
          <p:nvPr/>
        </p:nvSpPr>
        <p:spPr>
          <a:xfrm>
            <a:off x="703920" y="4221088"/>
            <a:ext cx="4888024" cy="15841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선도 업체 들은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5752" y="1950866"/>
            <a:ext cx="5400278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25970" y="1950866"/>
            <a:ext cx="5400278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41923" y="1030297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3481876" y="2367004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관계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481876" y="3981777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미디어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3481876" y="5596550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897903" y="2605531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97903" y="2605531"/>
            <a:ext cx="0" cy="15187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3491" y="3223832"/>
            <a:ext cx="54985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H="1">
            <a:off x="897903" y="4124330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3412" y="5039608"/>
            <a:ext cx="54985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의견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897903" y="4579162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97903" y="4579162"/>
            <a:ext cx="0" cy="15187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897903" y="6097961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6082479" y="2780928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442519" y="2780928"/>
            <a:ext cx="0" cy="316835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6082479" y="5932512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527631" y="4185084"/>
            <a:ext cx="54985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7181844" y="4040279"/>
            <a:ext cx="1079110" cy="597385"/>
          </a:xfrm>
          <a:prstGeom prst="rightArrow">
            <a:avLst>
              <a:gd name="adj1" fmla="val 45748"/>
              <a:gd name="adj2" fmla="val 9464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987913" y="2178668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블로그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8906571" y="2004445"/>
            <a:ext cx="825500" cy="825500"/>
            <a:chOff x="8846511" y="1992094"/>
            <a:chExt cx="825500" cy="825500"/>
          </a:xfrm>
        </p:grpSpPr>
        <p:sp>
          <p:nvSpPr>
            <p:cNvPr id="72" name="타원 71"/>
            <p:cNvSpPr/>
            <p:nvPr/>
          </p:nvSpPr>
          <p:spPr>
            <a:xfrm>
              <a:off x="8846511" y="1992094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225" y="2201206"/>
              <a:ext cx="408074" cy="407276"/>
            </a:xfrm>
            <a:prstGeom prst="rect">
              <a:avLst/>
            </a:prstGeom>
          </p:spPr>
        </p:pic>
      </p:grp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9987913" y="3367462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SNS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8906571" y="3193239"/>
            <a:ext cx="825500" cy="825500"/>
            <a:chOff x="8904312" y="3194294"/>
            <a:chExt cx="825500" cy="825500"/>
          </a:xfrm>
        </p:grpSpPr>
        <p:sp>
          <p:nvSpPr>
            <p:cNvPr id="75" name="타원 74"/>
            <p:cNvSpPr/>
            <p:nvPr/>
          </p:nvSpPr>
          <p:spPr>
            <a:xfrm>
              <a:off x="8904312" y="3194294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7743" y="3366159"/>
              <a:ext cx="413358" cy="413358"/>
            </a:xfrm>
            <a:prstGeom prst="rect">
              <a:avLst/>
            </a:prstGeom>
          </p:spPr>
        </p:pic>
      </p:grp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10018736" y="4556256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UCC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8906571" y="4382033"/>
            <a:ext cx="825500" cy="825500"/>
            <a:chOff x="8971164" y="4379880"/>
            <a:chExt cx="825500" cy="825500"/>
          </a:xfrm>
        </p:grpSpPr>
        <p:sp>
          <p:nvSpPr>
            <p:cNvPr id="76" name="타원 75"/>
            <p:cNvSpPr/>
            <p:nvPr/>
          </p:nvSpPr>
          <p:spPr>
            <a:xfrm>
              <a:off x="8971164" y="4379880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0509" y="4509225"/>
              <a:ext cx="566812" cy="566812"/>
            </a:xfrm>
            <a:prstGeom prst="rect">
              <a:avLst/>
            </a:prstGeom>
          </p:spPr>
        </p:pic>
      </p:grp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10006730" y="5745049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미디어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906571" y="5570826"/>
            <a:ext cx="825500" cy="825500"/>
            <a:chOff x="8857825" y="5587227"/>
            <a:chExt cx="825500" cy="825500"/>
          </a:xfrm>
        </p:grpSpPr>
        <p:sp>
          <p:nvSpPr>
            <p:cNvPr id="77" name="타원 76"/>
            <p:cNvSpPr/>
            <p:nvPr/>
          </p:nvSpPr>
          <p:spPr>
            <a:xfrm>
              <a:off x="8857825" y="5587227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049" y="5761451"/>
              <a:ext cx="477054" cy="477054"/>
            </a:xfrm>
            <a:prstGeom prst="rect">
              <a:avLst/>
            </a:prstGeom>
          </p:spPr>
        </p:pic>
      </p:grpSp>
      <p:sp>
        <p:nvSpPr>
          <p:cNvPr id="95" name="모서리가 둥근 직사각형 94"/>
          <p:cNvSpPr/>
          <p:nvPr/>
        </p:nvSpPr>
        <p:spPr>
          <a:xfrm>
            <a:off x="1648071" y="1846722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1639578" y="3448115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1648071" y="5076268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8700845" y="1839259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8700845" y="3048885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711018" y="4220304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711018" y="5402921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72016" y="1974003"/>
            <a:ext cx="1263056" cy="12630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68" y="2221255"/>
            <a:ext cx="768553" cy="768553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731956" y="3588776"/>
            <a:ext cx="1263056" cy="12630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1" y="3851611"/>
            <a:ext cx="737388" cy="737388"/>
          </a:xfrm>
          <a:prstGeom prst="rect">
            <a:avLst/>
          </a:prstGeom>
        </p:spPr>
      </p:pic>
      <p:sp>
        <p:nvSpPr>
          <p:cNvPr id="58" name="타원 57"/>
          <p:cNvSpPr/>
          <p:nvPr/>
        </p:nvSpPr>
        <p:spPr>
          <a:xfrm>
            <a:off x="1751924" y="5203549"/>
            <a:ext cx="1263056" cy="12630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29" y="5463354"/>
            <a:ext cx="743448" cy="7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30132" y="1996677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고객에 대한 기본 원칙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762074" y="2734502"/>
            <a:ext cx="4680520" cy="3689286"/>
          </a:xfrm>
          <a:prstGeom prst="rect">
            <a:avLst/>
          </a:prstGeom>
          <a:solidFill>
            <a:srgbClr val="D9D9D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62074" y="2734502"/>
            <a:ext cx="4680520" cy="7474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56765" y="2852936"/>
            <a:ext cx="1150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HATE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283672" y="3630359"/>
            <a:ext cx="333083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불안감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9406" y="2764050"/>
            <a:ext cx="4680520" cy="3689286"/>
          </a:xfrm>
          <a:prstGeom prst="rect">
            <a:avLst/>
          </a:prstGeom>
          <a:solidFill>
            <a:srgbClr val="D9D9D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" y="4880661"/>
            <a:ext cx="1336484" cy="1336482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541494" y="3683164"/>
            <a:ext cx="333083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9406" y="2764050"/>
            <a:ext cx="4680520" cy="7474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3648" y="2852936"/>
            <a:ext cx="952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46260" y="5217865"/>
            <a:ext cx="1336484" cy="1336482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41923" y="1030297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rgbClr val="92D050"/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  <a:solidFill>
            <a:srgbClr val="92D050"/>
          </a:solidFill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  <a:solidFill>
            <a:srgbClr val="92D050"/>
          </a:solidFill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25490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09769" y="1946711"/>
            <a:ext cx="2014135" cy="1039782"/>
            <a:chOff x="909769" y="1946711"/>
            <a:chExt cx="2014135" cy="1039782"/>
          </a:xfrm>
        </p:grpSpPr>
        <p:sp>
          <p:nvSpPr>
            <p:cNvPr id="47" name="직사각형 46"/>
            <p:cNvSpPr/>
            <p:nvPr/>
          </p:nvSpPr>
          <p:spPr>
            <a:xfrm>
              <a:off x="909769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0765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3734156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512735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9284191" y="2466602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723967" y="1946711"/>
            <a:ext cx="2014135" cy="1039782"/>
            <a:chOff x="3723967" y="1946711"/>
            <a:chExt cx="2014135" cy="1039782"/>
          </a:xfrm>
        </p:grpSpPr>
        <p:sp>
          <p:nvSpPr>
            <p:cNvPr id="66" name="직사각형 65"/>
            <p:cNvSpPr/>
            <p:nvPr/>
          </p:nvSpPr>
          <p:spPr>
            <a:xfrm>
              <a:off x="3723967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14963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98914" y="1946711"/>
            <a:ext cx="2014135" cy="1039782"/>
            <a:chOff x="6498914" y="1946711"/>
            <a:chExt cx="2014135" cy="1039782"/>
          </a:xfrm>
        </p:grpSpPr>
        <p:sp>
          <p:nvSpPr>
            <p:cNvPr id="74" name="직사각형 73"/>
            <p:cNvSpPr/>
            <p:nvPr/>
          </p:nvSpPr>
          <p:spPr>
            <a:xfrm>
              <a:off x="6498914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9910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273862" y="1946711"/>
            <a:ext cx="2014135" cy="1039782"/>
            <a:chOff x="9273862" y="1946711"/>
            <a:chExt cx="2014135" cy="1039782"/>
          </a:xfrm>
        </p:grpSpPr>
        <p:sp>
          <p:nvSpPr>
            <p:cNvPr id="55" name="직사각형 54"/>
            <p:cNvSpPr/>
            <p:nvPr/>
          </p:nvSpPr>
          <p:spPr>
            <a:xfrm>
              <a:off x="9273862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64858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41923" y="1030297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rgbClr val="92D050"/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074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  <a:solidFill>
            <a:srgbClr val="92D050"/>
          </a:solidFill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074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  <a:solidFill>
            <a:srgbClr val="92D050"/>
          </a:solidFill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25490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734156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512735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84191" y="2466602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23967" y="1946711"/>
            <a:ext cx="2014135" cy="1039782"/>
            <a:chOff x="3723967" y="1946711"/>
            <a:chExt cx="2014135" cy="1039782"/>
          </a:xfrm>
        </p:grpSpPr>
        <p:sp>
          <p:nvSpPr>
            <p:cNvPr id="66" name="직사각형 65"/>
            <p:cNvSpPr/>
            <p:nvPr/>
          </p:nvSpPr>
          <p:spPr>
            <a:xfrm>
              <a:off x="3723967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14963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498914" y="1946711"/>
            <a:ext cx="2014135" cy="1039782"/>
            <a:chOff x="6498914" y="1946711"/>
            <a:chExt cx="2014135" cy="1039782"/>
          </a:xfrm>
        </p:grpSpPr>
        <p:sp>
          <p:nvSpPr>
            <p:cNvPr id="74" name="직사각형 73"/>
            <p:cNvSpPr/>
            <p:nvPr/>
          </p:nvSpPr>
          <p:spPr>
            <a:xfrm>
              <a:off x="6498914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9910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09769" y="1946711"/>
            <a:ext cx="2014135" cy="1039782"/>
            <a:chOff x="909769" y="1946711"/>
            <a:chExt cx="2014135" cy="1039782"/>
          </a:xfrm>
        </p:grpSpPr>
        <p:sp>
          <p:nvSpPr>
            <p:cNvPr id="47" name="직사각형 46"/>
            <p:cNvSpPr/>
            <p:nvPr/>
          </p:nvSpPr>
          <p:spPr>
            <a:xfrm>
              <a:off x="909769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0765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273862" y="1946711"/>
            <a:ext cx="2014135" cy="1039782"/>
            <a:chOff x="9273862" y="1946711"/>
            <a:chExt cx="2014135" cy="1039782"/>
          </a:xfrm>
        </p:grpSpPr>
        <p:sp>
          <p:nvSpPr>
            <p:cNvPr id="55" name="직사각형 54"/>
            <p:cNvSpPr/>
            <p:nvPr/>
          </p:nvSpPr>
          <p:spPr>
            <a:xfrm>
              <a:off x="9273862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64858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41923" y="1030297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9" y="5085184"/>
            <a:ext cx="811314" cy="811314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36" y="5002749"/>
            <a:ext cx="927334" cy="927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38" y="5002749"/>
            <a:ext cx="927330" cy="9273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382" y="5021072"/>
            <a:ext cx="972106" cy="972106"/>
          </a:xfrm>
          <a:prstGeom prst="rect">
            <a:avLst/>
          </a:prstGeom>
        </p:spPr>
      </p:pic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73599" y="3690301"/>
            <a:ext cx="2544286" cy="947322"/>
            <a:chOff x="2805117" y="3641451"/>
            <a:chExt cx="2544286" cy="947322"/>
          </a:xfrm>
        </p:grpSpPr>
        <p:sp>
          <p:nvSpPr>
            <p:cNvPr id="18" name="TextBox 17"/>
            <p:cNvSpPr txBox="1"/>
            <p:nvPr/>
          </p:nvSpPr>
          <p:spPr>
            <a:xfrm>
              <a:off x="2805117" y="3641451"/>
              <a:ext cx="25442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전자계약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플랫폼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90994" y="4127108"/>
              <a:ext cx="1909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 플랫폼으로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구현되는 무한책임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87838" y="5374749"/>
            <a:ext cx="2715808" cy="945396"/>
            <a:chOff x="2685504" y="5367945"/>
            <a:chExt cx="2715808" cy="945396"/>
          </a:xfrm>
        </p:grpSpPr>
        <p:sp>
          <p:nvSpPr>
            <p:cNvPr id="65" name="TextBox 64"/>
            <p:cNvSpPr txBox="1"/>
            <p:nvPr/>
          </p:nvSpPr>
          <p:spPr>
            <a:xfrm>
              <a:off x="2685504" y="5367945"/>
              <a:ext cx="27158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 플랫폼 부대운영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77677" y="5851676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서비스를 통한 시너지를 확대하여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사업모델을 완성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56272" y="3701998"/>
            <a:ext cx="3316934" cy="923929"/>
            <a:chOff x="6539228" y="3664844"/>
            <a:chExt cx="3316934" cy="923929"/>
          </a:xfrm>
        </p:grpSpPr>
        <p:sp>
          <p:nvSpPr>
            <p:cNvPr id="64" name="TextBox 63"/>
            <p:cNvSpPr txBox="1"/>
            <p:nvPr/>
          </p:nvSpPr>
          <p:spPr>
            <a:xfrm>
              <a:off x="6539228" y="3664844"/>
              <a:ext cx="33169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</a:t>
              </a:r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2860" y="4127108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한계를 넘어서는 시스템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고비용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저효율을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개선하는 경쟁력 강화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93516" y="5374749"/>
            <a:ext cx="2842445" cy="945396"/>
            <a:chOff x="6776471" y="5367945"/>
            <a:chExt cx="2842445" cy="945396"/>
          </a:xfrm>
        </p:grpSpPr>
        <p:sp>
          <p:nvSpPr>
            <p:cNvPr id="72" name="TextBox 71"/>
            <p:cNvSpPr txBox="1"/>
            <p:nvPr/>
          </p:nvSpPr>
          <p:spPr>
            <a:xfrm>
              <a:off x="7194052" y="5367945"/>
              <a:ext cx="20072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76471" y="5851676"/>
              <a:ext cx="2842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완벽하고 신속한 의사결정 지원 시스템 구축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시세조회 알림 및 매물 검색 회신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87565" y="3409628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56559" y="3404446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87565" y="5032577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156559" y="5027395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87957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NEEDS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충족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3352" y="1655889"/>
            <a:ext cx="2232248" cy="2493191"/>
            <a:chOff x="562323" y="2013521"/>
            <a:chExt cx="2397904" cy="2576024"/>
          </a:xfrm>
        </p:grpSpPr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2323" y="2013521"/>
              <a:ext cx="2397904" cy="2576024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949082" y="2886035"/>
              <a:ext cx="1711051" cy="85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WHY?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2639616" y="1844824"/>
            <a:ext cx="9283032" cy="4687500"/>
          </a:xfrm>
          <a:prstGeom prst="roundRect">
            <a:avLst>
              <a:gd name="adj" fmla="val 349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Why? </a:t>
            </a:r>
            <a:r>
              <a:rPr lang="ko-KR" altLang="en-US" sz="2200" b="1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픽스어빌리티㈜의</a:t>
            </a:r>
            <a:r>
              <a:rPr lang="ko-KR" altLang="en-US" sz="22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200" b="1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</a:t>
            </a:r>
            <a:r>
              <a:rPr lang="en-US" altLang="ko-KR" sz="22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(ONEFIX)</a:t>
            </a:r>
            <a:r>
              <a:rPr lang="ko-KR" altLang="en-US" sz="22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플랫폼을 사용할 수 밖에 없는가</a:t>
            </a:r>
            <a:r>
              <a:rPr lang="en-US" altLang="ko-KR" sz="22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algn="ctr"/>
            <a:endParaRPr lang="en-US" altLang="ko-KR" sz="2000" b="1" dirty="0" smtClean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언텍트는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이제 생활이 되어 버렸다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언텍트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시대에도 많은 부동산 거래가 이루어 지고 있고 거래를 하기 위해 어쩔 수 없이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공인중개사와 매도자 매수자가 만나서 계약서를 작성해야만 하는 현실이다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자사 전자 계약 플랫폼은 코로나가 생기기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전부터 비대면 전자 계약 플랫폼을 준비해 왔으며 간편 인증을 통해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모두 전자 계약을 이룰 수 있도록 플랫폼을 개발해 왔다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플랫폼 사용자들의 편리성을 감안하여 다자간 영상솔루션을 제공하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더욱 안전하게 비대면 거래가 이루어질 수 있도록  여러가지 솔루션을 제공한다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공인중개사와의 협력을 통해 빠르고 안정적인 비대면 전자 계약을 이룰 수 있는 플랫폼에서 누구나 쉽게 매물을 현장감 있게 접하고 모바일이나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3D/VR/AR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시각적 현장감을 느낄 수 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인테리어나 가구 배치 등은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앱을 통해 미리 설계 해보는 서비스와 실시간 업데이트되는 매물정보를         인공지능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정확한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제공 받을 수 있는 플랫폼이다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1562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56059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타사와의 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차별점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366499"/>
              </p:ext>
            </p:extLst>
          </p:nvPr>
        </p:nvGraphicFramePr>
        <p:xfrm>
          <a:off x="191344" y="1772816"/>
          <a:ext cx="11809312" cy="4770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438899974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160206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50434246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9707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1862900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76715879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8787384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4527685"/>
                    </a:ext>
                  </a:extLst>
                </a:gridCol>
              </a:tblGrid>
              <a:tr h="29574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 용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 픽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 방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 방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피터팬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호갱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노노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집 토스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58537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 전용 오피스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 전용으로 공유 오피스 무상 제공</a:t>
                      </a:r>
                      <a:endParaRPr lang="ko-KR" altLang="en-US" sz="11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50" b="1" dirty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05194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중개사 업무 전용 시스템 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업무용 룸에</a:t>
                      </a:r>
                      <a:r>
                        <a:rPr lang="ko-KR" altLang="en-US" sz="1000" b="0" baseline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모든 집기 무상지원</a:t>
                      </a:r>
                      <a:endParaRPr lang="ko-KR" altLang="en-US" sz="1000" b="0" dirty="0" smtClean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94520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비대면영상솔루션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비대면 전자 계약 다자간 영상 솔루션 탑재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PC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</a:t>
                      </a: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2885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양빙향음성인식 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음성 지원 솔루션 프로그램 탑재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PC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 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53366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비대면전자계약</a:t>
                      </a:r>
                      <a:r>
                        <a:rPr lang="ko-KR" altLang="en-US" sz="1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전자 계약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플랫폼 평생 아이디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0983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위치기반 중개 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중개인 자동 연결 솔루션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0303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비대면 원스톱 서류 발급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관공서 연동 전자 서류 발급 대행 업무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2326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은행 대출 연계 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은행 연계 원스톱 대출 시스템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2236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3D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매물 등록 </a:t>
                      </a:r>
                      <a:r>
                        <a:rPr lang="ko-KR" alt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빌더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사진 이미지 만으로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3D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매물 등록이 가능한 </a:t>
                      </a:r>
                      <a:r>
                        <a:rPr lang="en-US" altLang="ko-KR" sz="1000" b="0" dirty="0" err="1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Billd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3421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고객응대 콜 서비스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인공지능 응대 솔루션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605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실측사이즈 매물 모델링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실측사이즈 모델링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259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매물 정보 전용 앱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매물의 실시간 등록 건 분석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46642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허위 매물 </a:t>
                      </a:r>
                      <a:r>
                        <a:rPr lang="ko-KR" alt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필터링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허위매물 </a:t>
                      </a:r>
                      <a:r>
                        <a:rPr lang="ko-KR" altLang="en-US" sz="1000" b="0" dirty="0" err="1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필터링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516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1588 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콜 센터 대응 서비스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콜 </a:t>
                      </a:r>
                      <a:r>
                        <a:rPr lang="ko-KR" altLang="en-US" sz="1000" b="0" dirty="0" err="1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센타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운영으로 민원 대응 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9454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 보안 인증 서비스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강력한 보안솔루션과 보안 모듈을 탑재하여 간편 인증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5823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 전용 웹사이트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공인중개사만의 운영 웹사이트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호스팅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37689"/>
                  </a:ext>
                </a:extLst>
              </a:tr>
              <a:tr h="22361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 전용 앱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공인중개사만의 운영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APP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</a:t>
                      </a: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64816"/>
                  </a:ext>
                </a:extLst>
              </a:tr>
              <a:tr h="2236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매도자 전용 앱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매물정보 전용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APP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568998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01755" y="1766124"/>
            <a:ext cx="1717781" cy="2947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8175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콜 센터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빅데이터 맞춤형 매물 제공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후 전자계약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매매 계약에 필요한 모든 필요 서류들을 제공하여 비대면 전자계약까지 가능하도록 구현 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19536" y="3559589"/>
            <a:ext cx="8352928" cy="266506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572-86-01963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110111– 7662649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사이트 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29067" y="1781346"/>
            <a:ext cx="11925300" cy="4743998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  <p:sp>
        <p:nvSpPr>
          <p:cNvPr id="2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r="4982"/>
          <a:stretch/>
        </p:blipFill>
        <p:spPr>
          <a:xfrm>
            <a:off x="131168" y="2778781"/>
            <a:ext cx="11807006" cy="38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8" t="17185" r="9640" b="47343"/>
          <a:stretch/>
        </p:blipFill>
        <p:spPr>
          <a:xfrm>
            <a:off x="983432" y="2746332"/>
            <a:ext cx="10195284" cy="40025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27448" y="2852936"/>
            <a:ext cx="4256898" cy="3600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914858"/>
            <a:ext cx="4232217" cy="3341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8483" y="6361583"/>
            <a:ext cx="1463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5D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1400" b="1" dirty="0" err="1" smtClean="0">
                <a:solidFill>
                  <a:srgbClr val="5D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ixability</a:t>
            </a:r>
            <a:r>
              <a:rPr lang="en-US" altLang="ko-KR" sz="1400" b="1" dirty="0" smtClean="0">
                <a:solidFill>
                  <a:srgbClr val="5D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co .,ltd</a:t>
            </a:r>
            <a:endParaRPr lang="ko-KR" altLang="en-US" sz="1400" b="1" dirty="0">
              <a:solidFill>
                <a:srgbClr val="5D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5160" y="2918876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9943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디자인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71464" y="5952233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 </a:t>
            </a:r>
            <a:r>
              <a:rPr lang="ko-KR" altLang="en-US" dirty="0" smtClean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</a:t>
            </a:r>
            <a:r>
              <a:rPr lang="en-US" altLang="ko-KR" dirty="0" smtClean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smtClean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 픽</a:t>
            </a:r>
            <a:r>
              <a:rPr lang="en-US" altLang="ko-KR" dirty="0" smtClean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(One Pick)</a:t>
            </a:r>
            <a:endParaRPr lang="ko-KR" altLang="en-US" dirty="0">
              <a:solidFill>
                <a:srgbClr val="5B6A7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44" y="2849636"/>
            <a:ext cx="3143250" cy="314325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576338" y="2746332"/>
            <a:ext cx="5606591" cy="4002505"/>
            <a:chOff x="5576338" y="2746332"/>
            <a:chExt cx="5606591" cy="4002505"/>
          </a:xfrm>
        </p:grpSpPr>
        <p:sp>
          <p:nvSpPr>
            <p:cNvPr id="28" name="직사각형 27"/>
            <p:cNvSpPr/>
            <p:nvPr/>
          </p:nvSpPr>
          <p:spPr>
            <a:xfrm>
              <a:off x="5576338" y="2746332"/>
              <a:ext cx="5606591" cy="400250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610350" y="2746332"/>
              <a:ext cx="47625" cy="40025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849161" y="2914858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로고명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62675" y="4146305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972300" y="4229100"/>
            <a:ext cx="142875" cy="123825"/>
          </a:xfrm>
          <a:prstGeom prst="rect">
            <a:avLst/>
          </a:prstGeom>
          <a:solidFill>
            <a:srgbClr val="E43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972299" y="5286375"/>
            <a:ext cx="142875" cy="123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995160" y="2918876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(One Pick)</a:t>
            </a:r>
          </a:p>
          <a:p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방을 선택하다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85660" y="4151872"/>
            <a:ext cx="391984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다홍색은 행운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에너지 라는 뜻으로 예로부터 귀한 색상으로 알려져 왔으며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물 건너에서 들어온 붉고 아름다운 비단이라는 뜻도 가지고 있습니다</a:t>
            </a:r>
            <a:r>
              <a:rPr lang="en-US" altLang="ko-KR" sz="1050" dirty="0" smtClean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solidFill>
                <a:srgbClr val="5B6A7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테크놀로지의 기술적 색상을 바탕으로 하며 기술적 교감을 통해 부동산의 연결 통로가 되는 다리를 뜻합니다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185660" y="5245666"/>
            <a:ext cx="3919841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흰색은 맑고 깨끗한 이미지의 상징으로 백의의 천사와 같다는 말처럼 깨끗한 기업으로의 성장을 내포하고 있습니다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dirty="0">
              <a:solidFill>
                <a:srgbClr val="5B6A7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같은 부동산 플랫폼이라면 </a:t>
            </a:r>
            <a:r>
              <a:rPr lang="ko-KR" altLang="en-US" sz="1050" dirty="0" err="1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원픽을</a:t>
            </a:r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고정하여 사용할 수 있도록 부동산 전자 계약 플랫폼을 </a:t>
            </a:r>
            <a:endParaRPr lang="en-US" altLang="ko-KR" sz="1050" dirty="0">
              <a:solidFill>
                <a:srgbClr val="5B6A7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깨끗한 기업에서의 기술력과 함께 행운의 에너지를 나누도록 한다는 큰 의미를 부여한 브랜드 입니다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50" dirty="0">
              <a:solidFill>
                <a:srgbClr val="5B6A7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1213121" y="2016117"/>
            <a:ext cx="618882" cy="618882"/>
            <a:chOff x="11056440" y="2000357"/>
            <a:chExt cx="618882" cy="61888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056440" y="2000357"/>
              <a:ext cx="618882" cy="618882"/>
            </a:xfrm>
            <a:prstGeom prst="roundRect">
              <a:avLst/>
            </a:prstGeom>
            <a:solidFill>
              <a:srgbClr val="D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0125" y="2014384"/>
              <a:ext cx="591512" cy="591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1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ONEFIX APP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sp>
        <p:nvSpPr>
          <p:cNvPr id="60" name="텍스트 개체 틀 4"/>
          <p:cNvSpPr txBox="1">
            <a:spLocks/>
          </p:cNvSpPr>
          <p:nvPr/>
        </p:nvSpPr>
        <p:spPr>
          <a:xfrm>
            <a:off x="8807812" y="6033025"/>
            <a:ext cx="1872208" cy="2880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위치정보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320135" y="2869482"/>
            <a:ext cx="4554457" cy="3439836"/>
          </a:xfrm>
          <a:prstGeom prst="roundRect">
            <a:avLst>
              <a:gd name="adj" fmla="val 2824"/>
            </a:avLst>
          </a:prstGeom>
          <a:noFill/>
          <a:ln>
            <a:solidFill>
              <a:srgbClr val="E5D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432155" y="3019397"/>
            <a:ext cx="4336204" cy="2970906"/>
            <a:chOff x="5638306" y="3023275"/>
            <a:chExt cx="4336204" cy="29709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478" y="3023275"/>
              <a:ext cx="1372032" cy="29709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306" y="3023275"/>
              <a:ext cx="1372032" cy="297090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212" y="3023275"/>
              <a:ext cx="1372032" cy="2970906"/>
            </a:xfrm>
            <a:prstGeom prst="rect">
              <a:avLst/>
            </a:prstGeom>
          </p:spPr>
        </p:pic>
      </p:grpSp>
      <p:sp>
        <p:nvSpPr>
          <p:cNvPr id="46" name="모서리가 둥근 직사각형 45"/>
          <p:cNvSpPr/>
          <p:nvPr/>
        </p:nvSpPr>
        <p:spPr>
          <a:xfrm>
            <a:off x="3793709" y="2910260"/>
            <a:ext cx="3129284" cy="3439836"/>
          </a:xfrm>
          <a:prstGeom prst="roundRect">
            <a:avLst>
              <a:gd name="adj" fmla="val 2824"/>
            </a:avLst>
          </a:prstGeom>
          <a:noFill/>
          <a:ln>
            <a:solidFill>
              <a:srgbClr val="E5D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4"/>
          <a:stretch/>
        </p:blipFill>
        <p:spPr>
          <a:xfrm>
            <a:off x="3917152" y="3096370"/>
            <a:ext cx="1400449" cy="29102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82" y="3096370"/>
            <a:ext cx="1347596" cy="2910234"/>
          </a:xfrm>
          <a:prstGeom prst="rect">
            <a:avLst/>
          </a:prstGeom>
        </p:spPr>
      </p:pic>
      <p:sp>
        <p:nvSpPr>
          <p:cNvPr id="49" name="텍스트 개체 틀 4"/>
          <p:cNvSpPr txBox="1">
            <a:spLocks/>
          </p:cNvSpPr>
          <p:nvPr/>
        </p:nvSpPr>
        <p:spPr>
          <a:xfrm>
            <a:off x="4743085" y="6062063"/>
            <a:ext cx="1274708" cy="2880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소개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00371" y="2918424"/>
            <a:ext cx="3129284" cy="3439836"/>
          </a:xfrm>
          <a:prstGeom prst="roundRect">
            <a:avLst>
              <a:gd name="adj" fmla="val 2824"/>
            </a:avLst>
          </a:prstGeom>
          <a:noFill/>
          <a:ln>
            <a:solidFill>
              <a:srgbClr val="E5D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7" y="3070721"/>
            <a:ext cx="1359630" cy="2944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4177" y="3201395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부동산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전자계약</a:t>
            </a:r>
            <a:r>
              <a:rPr lang="ko-KR" altLang="en-US" sz="7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플랫폼 </a:t>
            </a:r>
            <a:endParaRPr lang="en-US" altLang="ko-KR" sz="7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/>
            <a:endParaRPr lang="en-US" altLang="ko-KR" sz="700" b="1" dirty="0" smtClean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8" y="5794373"/>
            <a:ext cx="234006" cy="18474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35366" y="5835129"/>
            <a:ext cx="85792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 err="1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픽스어빌리티</a:t>
            </a:r>
            <a:r>
              <a:rPr lang="ko-KR" altLang="en-US" sz="5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주식회사</a:t>
            </a:r>
            <a:endParaRPr lang="en-US" altLang="ko-KR" sz="5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1392017" y="6041189"/>
            <a:ext cx="910583" cy="2880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뉴스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1525" y="4100513"/>
            <a:ext cx="728663" cy="968450"/>
          </a:xfrm>
          <a:prstGeom prst="rect">
            <a:avLst/>
          </a:prstGeom>
          <a:solidFill>
            <a:srgbClr val="D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4" y="4234582"/>
            <a:ext cx="540536" cy="54053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956966" y="3049817"/>
            <a:ext cx="1366615" cy="2958577"/>
            <a:chOff x="1956966" y="3049817"/>
            <a:chExt cx="1366615" cy="295857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966" y="3049817"/>
              <a:ext cx="1366615" cy="295857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444750" y="3096370"/>
              <a:ext cx="387350" cy="1453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3089647"/>
            <a:ext cx="158750" cy="1587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11675" y="3113879"/>
            <a:ext cx="231410" cy="189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01" y="3129492"/>
            <a:ext cx="158750" cy="15875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4" y="4486322"/>
            <a:ext cx="179723" cy="17972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21" y="5532529"/>
            <a:ext cx="179723" cy="17972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997" y="5532528"/>
            <a:ext cx="179723" cy="17972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61" y="5532527"/>
            <a:ext cx="179723" cy="179723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1213121" y="2016117"/>
            <a:ext cx="618882" cy="618882"/>
            <a:chOff x="11056440" y="2000357"/>
            <a:chExt cx="618882" cy="61888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1056440" y="2000357"/>
              <a:ext cx="618882" cy="618882"/>
            </a:xfrm>
            <a:prstGeom prst="roundRect">
              <a:avLst/>
            </a:prstGeom>
            <a:solidFill>
              <a:srgbClr val="D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0125" y="2014384"/>
              <a:ext cx="591512" cy="591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61" y="3190527"/>
            <a:ext cx="1490771" cy="281590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09" y="3190527"/>
            <a:ext cx="1498484" cy="281590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911" y="3191414"/>
            <a:ext cx="1495329" cy="281412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ONEFIX APP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sp>
        <p:nvSpPr>
          <p:cNvPr id="60" name="텍스트 개체 틀 4"/>
          <p:cNvSpPr txBox="1">
            <a:spLocks/>
          </p:cNvSpPr>
          <p:nvPr/>
        </p:nvSpPr>
        <p:spPr>
          <a:xfrm>
            <a:off x="5735960" y="6021286"/>
            <a:ext cx="792088" cy="2880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 err="1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매물확인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3733406" y="3000092"/>
            <a:ext cx="4681710" cy="3309226"/>
          </a:xfrm>
          <a:prstGeom prst="roundRect">
            <a:avLst>
              <a:gd name="adj" fmla="val 2824"/>
            </a:avLst>
          </a:prstGeom>
          <a:noFill/>
          <a:ln>
            <a:solidFill>
              <a:srgbClr val="E5D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8835268" y="2999249"/>
            <a:ext cx="3093380" cy="3310071"/>
            <a:chOff x="8835268" y="2927243"/>
            <a:chExt cx="3093380" cy="3310071"/>
          </a:xfrm>
        </p:grpSpPr>
        <p:grpSp>
          <p:nvGrpSpPr>
            <p:cNvPr id="12" name="그룹 11"/>
            <p:cNvGrpSpPr/>
            <p:nvPr/>
          </p:nvGrpSpPr>
          <p:grpSpPr>
            <a:xfrm>
              <a:off x="8904072" y="3092931"/>
              <a:ext cx="2988963" cy="2769787"/>
              <a:chOff x="8754387" y="2816550"/>
              <a:chExt cx="2988963" cy="2769787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64" b="5814"/>
              <a:stretch/>
            </p:blipFill>
            <p:spPr>
              <a:xfrm>
                <a:off x="10272464" y="2816550"/>
                <a:ext cx="1470886" cy="2755011"/>
              </a:xfrm>
              <a:prstGeom prst="rect">
                <a:avLst/>
              </a:prstGeom>
              <a:ln>
                <a:solidFill>
                  <a:srgbClr val="E5DAD4"/>
                </a:solidFill>
              </a:ln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77" b="6011"/>
              <a:stretch/>
            </p:blipFill>
            <p:spPr>
              <a:xfrm>
                <a:off x="8754387" y="2821654"/>
                <a:ext cx="1477886" cy="2764683"/>
              </a:xfrm>
              <a:prstGeom prst="rect">
                <a:avLst/>
              </a:prstGeom>
              <a:ln>
                <a:solidFill>
                  <a:srgbClr val="E5DAD4"/>
                </a:solidFill>
              </a:ln>
            </p:spPr>
          </p:pic>
        </p:grpSp>
        <p:sp>
          <p:nvSpPr>
            <p:cNvPr id="61" name="텍스트 개체 틀 4"/>
            <p:cNvSpPr txBox="1">
              <a:spLocks/>
            </p:cNvSpPr>
            <p:nvPr/>
          </p:nvSpPr>
          <p:spPr>
            <a:xfrm>
              <a:off x="10067569" y="5949280"/>
              <a:ext cx="780959" cy="28803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en-US" altLang="en-US" sz="1600" kern="1200" baseline="0" dirty="0">
                  <a:solidFill>
                    <a:schemeClr val="bg1">
                      <a:lumMod val="50000"/>
                    </a:schemeClr>
                  </a:solidFill>
                  <a:latin typeface="MankSans" panose="02000603020000020003" pitchFamily="2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lang="ko-KR" altLang="en-US" sz="18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계약하기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8835268" y="2927243"/>
              <a:ext cx="3093380" cy="3310069"/>
            </a:xfrm>
            <a:prstGeom prst="roundRect">
              <a:avLst>
                <a:gd name="adj" fmla="val 3077"/>
              </a:avLst>
            </a:prstGeom>
            <a:noFill/>
            <a:ln>
              <a:solidFill>
                <a:srgbClr val="E5D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5312" y="3184594"/>
            <a:ext cx="2957034" cy="2764684"/>
            <a:chOff x="128886" y="2836207"/>
            <a:chExt cx="2957034" cy="27646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3" b="5253"/>
            <a:stretch/>
          </p:blipFill>
          <p:spPr>
            <a:xfrm>
              <a:off x="1627962" y="2836207"/>
              <a:ext cx="1457958" cy="2764683"/>
            </a:xfrm>
            <a:prstGeom prst="rect">
              <a:avLst/>
            </a:prstGeom>
            <a:ln>
              <a:solidFill>
                <a:srgbClr val="E5DAD4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64" b="4938"/>
            <a:stretch/>
          </p:blipFill>
          <p:spPr>
            <a:xfrm>
              <a:off x="128886" y="2836208"/>
              <a:ext cx="1450281" cy="2764683"/>
            </a:xfrm>
            <a:prstGeom prst="rect">
              <a:avLst/>
            </a:prstGeom>
            <a:ln>
              <a:solidFill>
                <a:srgbClr val="E5DAD4"/>
              </a:solidFill>
            </a:ln>
          </p:spPr>
        </p:pic>
      </p:grpSp>
      <p:sp>
        <p:nvSpPr>
          <p:cNvPr id="59" name="텍스트 개체 틀 4"/>
          <p:cNvSpPr txBox="1">
            <a:spLocks/>
          </p:cNvSpPr>
          <p:nvPr/>
        </p:nvSpPr>
        <p:spPr>
          <a:xfrm>
            <a:off x="1391251" y="6021286"/>
            <a:ext cx="744310" cy="2880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기본정보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61116" y="2999249"/>
            <a:ext cx="3093380" cy="3310069"/>
          </a:xfrm>
          <a:prstGeom prst="roundRect">
            <a:avLst>
              <a:gd name="adj" fmla="val 3077"/>
            </a:avLst>
          </a:prstGeom>
          <a:noFill/>
          <a:ln>
            <a:solidFill>
              <a:srgbClr val="E5D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56" y="3412698"/>
            <a:ext cx="158750" cy="15875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09" y="3412059"/>
            <a:ext cx="158750" cy="15875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69" y="3412059"/>
            <a:ext cx="158750" cy="15875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089" y="3421584"/>
            <a:ext cx="158750" cy="1587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287" y="3434284"/>
            <a:ext cx="158750" cy="15875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03" y="3390988"/>
            <a:ext cx="158750" cy="1587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717" y="3374047"/>
            <a:ext cx="158750" cy="1587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11213121" y="2016117"/>
            <a:ext cx="618882" cy="618882"/>
            <a:chOff x="11056440" y="2000357"/>
            <a:chExt cx="618882" cy="618882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1056440" y="2000357"/>
              <a:ext cx="618882" cy="618882"/>
            </a:xfrm>
            <a:prstGeom prst="roundRect">
              <a:avLst/>
            </a:prstGeom>
            <a:solidFill>
              <a:srgbClr val="D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0125" y="2014384"/>
              <a:ext cx="591512" cy="591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8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7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52182" y="2730616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신청에서 매수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완료까지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보안 시스템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499237" y="232968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보안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시스템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26673" y="2638282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서류 열람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확정 일자 등기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9026674" y="226705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원 터치 서류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제공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41114" y="5623011"/>
            <a:ext cx="273714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공인중개사를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율을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조정하고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솔루션을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9141114" y="5179191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거래 수수료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개선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1338" y="5720891"/>
            <a:ext cx="27248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현장에 가지 않아도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안내도우미로부터 매물의 대한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상세정보와 안내가 가능하도록 구현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515408" y="527795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매물안내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시스템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grpSp>
          <p:nvGrpSpPr>
            <p:cNvPr id="8" name="그룹 7"/>
            <p:cNvGrpSpPr/>
            <p:nvPr/>
          </p:nvGrpSpPr>
          <p:grpSpPr>
            <a:xfrm>
              <a:off x="4262020" y="2309864"/>
              <a:ext cx="4167109" cy="4187343"/>
              <a:chOff x="4262020" y="2309864"/>
              <a:chExt cx="4167109" cy="4187343"/>
            </a:xfrm>
          </p:grpSpPr>
          <p:sp>
            <p:nvSpPr>
              <p:cNvPr id="155" name="도넛 154"/>
              <p:cNvSpPr/>
              <p:nvPr/>
            </p:nvSpPr>
            <p:spPr>
              <a:xfrm>
                <a:off x="4262020" y="2309864"/>
                <a:ext cx="3509512" cy="3509511"/>
              </a:xfrm>
              <a:prstGeom prst="donut">
                <a:avLst>
                  <a:gd name="adj" fmla="val 11445"/>
                </a:avLst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2524137">
                <a:off x="6740948" y="5450559"/>
                <a:ext cx="1653252" cy="377443"/>
              </a:xfrm>
              <a:prstGeom prst="rect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7495951" y="5564029"/>
                <a:ext cx="933178" cy="933178"/>
              </a:xfrm>
              <a:prstGeom prst="ellipse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916" y="5815564"/>
              <a:ext cx="521484" cy="5214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grpSp>
          <p:nvGrpSpPr>
            <p:cNvPr id="13" name="그룹 12"/>
            <p:cNvGrpSpPr/>
            <p:nvPr/>
          </p:nvGrpSpPr>
          <p:grpSpPr>
            <a:xfrm>
              <a:off x="6546862" y="1872961"/>
              <a:ext cx="1844526" cy="1033348"/>
              <a:chOff x="6546862" y="1872961"/>
              <a:chExt cx="1844526" cy="1033348"/>
            </a:xfrm>
          </p:grpSpPr>
          <p:sp>
            <p:nvSpPr>
              <p:cNvPr id="156" name="직사각형 155"/>
              <p:cNvSpPr/>
              <p:nvPr/>
            </p:nvSpPr>
            <p:spPr>
              <a:xfrm rot="18960557">
                <a:off x="6546862" y="2538564"/>
                <a:ext cx="1844526" cy="367745"/>
              </a:xfrm>
              <a:prstGeom prst="rect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7393184" y="1872961"/>
                <a:ext cx="933178" cy="933178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92" y="2033336"/>
                <a:ext cx="433287" cy="52475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3773771" y="2853395"/>
              <a:ext cx="3454231" cy="3607634"/>
              <a:chOff x="3773771" y="2853395"/>
              <a:chExt cx="3454231" cy="3607634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3773771" y="2853395"/>
                <a:ext cx="3454231" cy="3607634"/>
                <a:chOff x="3773771" y="2853395"/>
                <a:chExt cx="3454231" cy="3607634"/>
              </a:xfrm>
            </p:grpSpPr>
            <p:sp>
              <p:nvSpPr>
                <p:cNvPr id="154" name="도넛 153"/>
                <p:cNvSpPr/>
                <p:nvPr/>
              </p:nvSpPr>
              <p:spPr>
                <a:xfrm>
                  <a:off x="4805550" y="2853395"/>
                  <a:ext cx="2422452" cy="2422449"/>
                </a:xfrm>
                <a:prstGeom prst="donut">
                  <a:avLst>
                    <a:gd name="adj" fmla="val 15603"/>
                  </a:avLst>
                </a:prstGeom>
                <a:solidFill>
                  <a:srgbClr val="2ABD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4" name="그룹 3"/>
                <p:cNvGrpSpPr/>
                <p:nvPr/>
              </p:nvGrpSpPr>
              <p:grpSpPr>
                <a:xfrm>
                  <a:off x="3773771" y="5261840"/>
                  <a:ext cx="1913728" cy="1199189"/>
                  <a:chOff x="3773771" y="5261840"/>
                  <a:chExt cx="1913728" cy="1199189"/>
                </a:xfrm>
              </p:grpSpPr>
              <p:sp>
                <p:nvSpPr>
                  <p:cNvPr id="163" name="직사각형 162"/>
                  <p:cNvSpPr/>
                  <p:nvPr/>
                </p:nvSpPr>
                <p:spPr>
                  <a:xfrm rot="8139279">
                    <a:off x="3893848" y="5261840"/>
                    <a:ext cx="1793651" cy="377443"/>
                  </a:xfrm>
                  <a:prstGeom prst="rect">
                    <a:avLst/>
                  </a:prstGeom>
                  <a:solidFill>
                    <a:srgbClr val="2ABD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타원 163"/>
                  <p:cNvSpPr/>
                  <p:nvPr/>
                </p:nvSpPr>
                <p:spPr>
                  <a:xfrm>
                    <a:off x="3773771" y="5527851"/>
                    <a:ext cx="933178" cy="933178"/>
                  </a:xfrm>
                  <a:prstGeom prst="ellipse">
                    <a:avLst/>
                  </a:prstGeom>
                  <a:solidFill>
                    <a:srgbClr val="2ABD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grpSp>
            <p:nvGrpSpPr>
              <p:cNvPr id="71" name="그룹 70"/>
              <p:cNvGrpSpPr/>
              <p:nvPr/>
            </p:nvGrpSpPr>
            <p:grpSpPr>
              <a:xfrm>
                <a:off x="3972957" y="5786586"/>
                <a:ext cx="525005" cy="435771"/>
                <a:chOff x="7820514" y="5720972"/>
                <a:chExt cx="613544" cy="509261"/>
              </a:xfrm>
              <a:solidFill>
                <a:schemeClr val="bg1"/>
              </a:solidFill>
            </p:grpSpPr>
            <p:sp>
              <p:nvSpPr>
                <p:cNvPr id="72" name="Oval 452"/>
                <p:cNvSpPr>
                  <a:spLocks noChangeArrowheads="1"/>
                </p:cNvSpPr>
                <p:nvPr/>
              </p:nvSpPr>
              <p:spPr bwMode="auto">
                <a:xfrm>
                  <a:off x="8004779" y="5934598"/>
                  <a:ext cx="64797" cy="64797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Oval 453"/>
                <p:cNvSpPr>
                  <a:spLocks noChangeArrowheads="1"/>
                </p:cNvSpPr>
                <p:nvPr/>
              </p:nvSpPr>
              <p:spPr bwMode="auto">
                <a:xfrm>
                  <a:off x="8198157" y="5934598"/>
                  <a:ext cx="65809" cy="64797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Freeform 454"/>
                <p:cNvSpPr>
                  <a:spLocks/>
                </p:cNvSpPr>
                <p:nvPr/>
              </p:nvSpPr>
              <p:spPr bwMode="auto">
                <a:xfrm>
                  <a:off x="8118174" y="5907262"/>
                  <a:ext cx="20249" cy="124531"/>
                </a:xfrm>
                <a:custGeom>
                  <a:avLst/>
                  <a:gdLst>
                    <a:gd name="T0" fmla="*/ 14 w 28"/>
                    <a:gd name="T1" fmla="*/ 175 h 175"/>
                    <a:gd name="T2" fmla="*/ 0 w 28"/>
                    <a:gd name="T3" fmla="*/ 161 h 175"/>
                    <a:gd name="T4" fmla="*/ 0 w 28"/>
                    <a:gd name="T5" fmla="*/ 14 h 175"/>
                    <a:gd name="T6" fmla="*/ 14 w 28"/>
                    <a:gd name="T7" fmla="*/ 0 h 175"/>
                    <a:gd name="T8" fmla="*/ 28 w 28"/>
                    <a:gd name="T9" fmla="*/ 14 h 175"/>
                    <a:gd name="T10" fmla="*/ 28 w 28"/>
                    <a:gd name="T11" fmla="*/ 161 h 175"/>
                    <a:gd name="T12" fmla="*/ 14 w 28"/>
                    <a:gd name="T13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175">
                      <a:moveTo>
                        <a:pt x="14" y="175"/>
                      </a:moveTo>
                      <a:cubicBezTo>
                        <a:pt x="6" y="175"/>
                        <a:pt x="0" y="168"/>
                        <a:pt x="0" y="16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61"/>
                        <a:pt x="28" y="161"/>
                        <a:pt x="28" y="161"/>
                      </a:cubicBezTo>
                      <a:cubicBezTo>
                        <a:pt x="28" y="168"/>
                        <a:pt x="22" y="175"/>
                        <a:pt x="14" y="17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Freeform 455"/>
                <p:cNvSpPr>
                  <a:spLocks/>
                </p:cNvSpPr>
                <p:nvPr/>
              </p:nvSpPr>
              <p:spPr bwMode="auto">
                <a:xfrm>
                  <a:off x="7931883" y="6073304"/>
                  <a:ext cx="200465" cy="132630"/>
                </a:xfrm>
                <a:custGeom>
                  <a:avLst/>
                  <a:gdLst>
                    <a:gd name="T0" fmla="*/ 268 w 282"/>
                    <a:gd name="T1" fmla="*/ 187 h 187"/>
                    <a:gd name="T2" fmla="*/ 14 w 282"/>
                    <a:gd name="T3" fmla="*/ 187 h 187"/>
                    <a:gd name="T4" fmla="*/ 0 w 282"/>
                    <a:gd name="T5" fmla="*/ 173 h 187"/>
                    <a:gd name="T6" fmla="*/ 0 w 282"/>
                    <a:gd name="T7" fmla="*/ 14 h 187"/>
                    <a:gd name="T8" fmla="*/ 14 w 282"/>
                    <a:gd name="T9" fmla="*/ 0 h 187"/>
                    <a:gd name="T10" fmla="*/ 28 w 282"/>
                    <a:gd name="T11" fmla="*/ 14 h 187"/>
                    <a:gd name="T12" fmla="*/ 28 w 282"/>
                    <a:gd name="T13" fmla="*/ 159 h 187"/>
                    <a:gd name="T14" fmla="*/ 268 w 282"/>
                    <a:gd name="T15" fmla="*/ 159 h 187"/>
                    <a:gd name="T16" fmla="*/ 282 w 282"/>
                    <a:gd name="T17" fmla="*/ 173 h 187"/>
                    <a:gd name="T18" fmla="*/ 268 w 282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2" h="187">
                      <a:moveTo>
                        <a:pt x="268" y="187"/>
                      </a:moveTo>
                      <a:cubicBezTo>
                        <a:pt x="14" y="187"/>
                        <a:pt x="14" y="187"/>
                        <a:pt x="14" y="187"/>
                      </a:cubicBezTo>
                      <a:cubicBezTo>
                        <a:pt x="6" y="187"/>
                        <a:pt x="0" y="181"/>
                        <a:pt x="0" y="17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159"/>
                        <a:pt x="28" y="159"/>
                        <a:pt x="28" y="159"/>
                      </a:cubicBezTo>
                      <a:cubicBezTo>
                        <a:pt x="268" y="159"/>
                        <a:pt x="268" y="159"/>
                        <a:pt x="268" y="159"/>
                      </a:cubicBezTo>
                      <a:cubicBezTo>
                        <a:pt x="276" y="159"/>
                        <a:pt x="282" y="165"/>
                        <a:pt x="282" y="173"/>
                      </a:cubicBezTo>
                      <a:cubicBezTo>
                        <a:pt x="282" y="181"/>
                        <a:pt x="276" y="187"/>
                        <a:pt x="268" y="18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Freeform 456"/>
                <p:cNvSpPr>
                  <a:spLocks/>
                </p:cNvSpPr>
                <p:nvPr/>
              </p:nvSpPr>
              <p:spPr bwMode="auto">
                <a:xfrm>
                  <a:off x="8077676" y="6167461"/>
                  <a:ext cx="103270" cy="62772"/>
                </a:xfrm>
                <a:custGeom>
                  <a:avLst/>
                  <a:gdLst>
                    <a:gd name="T0" fmla="*/ 145 w 145"/>
                    <a:gd name="T1" fmla="*/ 44 h 88"/>
                    <a:gd name="T2" fmla="*/ 104 w 145"/>
                    <a:gd name="T3" fmla="*/ 88 h 88"/>
                    <a:gd name="T4" fmla="*/ 41 w 145"/>
                    <a:gd name="T5" fmla="*/ 88 h 88"/>
                    <a:gd name="T6" fmla="*/ 0 w 145"/>
                    <a:gd name="T7" fmla="*/ 44 h 88"/>
                    <a:gd name="T8" fmla="*/ 0 w 145"/>
                    <a:gd name="T9" fmla="*/ 44 h 88"/>
                    <a:gd name="T10" fmla="*/ 41 w 145"/>
                    <a:gd name="T11" fmla="*/ 0 h 88"/>
                    <a:gd name="T12" fmla="*/ 104 w 145"/>
                    <a:gd name="T13" fmla="*/ 0 h 88"/>
                    <a:gd name="T14" fmla="*/ 145 w 145"/>
                    <a:gd name="T15" fmla="*/ 4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5" h="88">
                      <a:moveTo>
                        <a:pt x="145" y="44"/>
                      </a:moveTo>
                      <a:cubicBezTo>
                        <a:pt x="145" y="69"/>
                        <a:pt x="127" y="88"/>
                        <a:pt x="104" y="88"/>
                      </a:cubicBezTo>
                      <a:cubicBezTo>
                        <a:pt x="41" y="88"/>
                        <a:pt x="41" y="88"/>
                        <a:pt x="41" y="88"/>
                      </a:cubicBezTo>
                      <a:cubicBezTo>
                        <a:pt x="18" y="88"/>
                        <a:pt x="0" y="69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20"/>
                        <a:pt x="18" y="0"/>
                        <a:pt x="41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27" y="0"/>
                        <a:pt x="145" y="20"/>
                        <a:pt x="145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7" name="Freeform 466"/>
                <p:cNvSpPr>
                  <a:spLocks noEditPoints="1"/>
                </p:cNvSpPr>
                <p:nvPr/>
              </p:nvSpPr>
              <p:spPr bwMode="auto">
                <a:xfrm>
                  <a:off x="7820514" y="5847528"/>
                  <a:ext cx="130606" cy="242988"/>
                </a:xfrm>
                <a:custGeom>
                  <a:avLst/>
                  <a:gdLst>
                    <a:gd name="T0" fmla="*/ 170 w 184"/>
                    <a:gd name="T1" fmla="*/ 340 h 340"/>
                    <a:gd name="T2" fmla="*/ 118 w 184"/>
                    <a:gd name="T3" fmla="*/ 340 h 340"/>
                    <a:gd name="T4" fmla="*/ 0 w 184"/>
                    <a:gd name="T5" fmla="*/ 222 h 340"/>
                    <a:gd name="T6" fmla="*/ 0 w 184"/>
                    <a:gd name="T7" fmla="*/ 118 h 340"/>
                    <a:gd name="T8" fmla="*/ 118 w 184"/>
                    <a:gd name="T9" fmla="*/ 0 h 340"/>
                    <a:gd name="T10" fmla="*/ 170 w 184"/>
                    <a:gd name="T11" fmla="*/ 0 h 340"/>
                    <a:gd name="T12" fmla="*/ 184 w 184"/>
                    <a:gd name="T13" fmla="*/ 14 h 340"/>
                    <a:gd name="T14" fmla="*/ 184 w 184"/>
                    <a:gd name="T15" fmla="*/ 326 h 340"/>
                    <a:gd name="T16" fmla="*/ 170 w 184"/>
                    <a:gd name="T17" fmla="*/ 340 h 340"/>
                    <a:gd name="T18" fmla="*/ 118 w 184"/>
                    <a:gd name="T19" fmla="*/ 28 h 340"/>
                    <a:gd name="T20" fmla="*/ 28 w 184"/>
                    <a:gd name="T21" fmla="*/ 118 h 340"/>
                    <a:gd name="T22" fmla="*/ 28 w 184"/>
                    <a:gd name="T23" fmla="*/ 222 h 340"/>
                    <a:gd name="T24" fmla="*/ 118 w 184"/>
                    <a:gd name="T25" fmla="*/ 312 h 340"/>
                    <a:gd name="T26" fmla="*/ 156 w 184"/>
                    <a:gd name="T27" fmla="*/ 312 h 340"/>
                    <a:gd name="T28" fmla="*/ 156 w 184"/>
                    <a:gd name="T29" fmla="*/ 28 h 340"/>
                    <a:gd name="T30" fmla="*/ 118 w 184"/>
                    <a:gd name="T31" fmla="*/ 28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340">
                      <a:moveTo>
                        <a:pt x="170" y="340"/>
                      </a:moveTo>
                      <a:cubicBezTo>
                        <a:pt x="118" y="340"/>
                        <a:pt x="118" y="340"/>
                        <a:pt x="118" y="340"/>
                      </a:cubicBezTo>
                      <a:cubicBezTo>
                        <a:pt x="52" y="340"/>
                        <a:pt x="0" y="288"/>
                        <a:pt x="0" y="222"/>
                      </a:cubicBez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0" y="53"/>
                        <a:pt x="53" y="0"/>
                        <a:pt x="118" y="0"/>
                      </a:cubicBezTo>
                      <a:cubicBezTo>
                        <a:pt x="170" y="0"/>
                        <a:pt x="170" y="0"/>
                        <a:pt x="170" y="0"/>
                      </a:cubicBezTo>
                      <a:cubicBezTo>
                        <a:pt x="178" y="0"/>
                        <a:pt x="184" y="6"/>
                        <a:pt x="184" y="14"/>
                      </a:cubicBezTo>
                      <a:cubicBezTo>
                        <a:pt x="184" y="326"/>
                        <a:pt x="184" y="326"/>
                        <a:pt x="184" y="326"/>
                      </a:cubicBezTo>
                      <a:cubicBezTo>
                        <a:pt x="184" y="334"/>
                        <a:pt x="178" y="340"/>
                        <a:pt x="170" y="340"/>
                      </a:cubicBezTo>
                      <a:close/>
                      <a:moveTo>
                        <a:pt x="118" y="28"/>
                      </a:moveTo>
                      <a:cubicBezTo>
                        <a:pt x="68" y="28"/>
                        <a:pt x="28" y="68"/>
                        <a:pt x="28" y="118"/>
                      </a:cubicBezTo>
                      <a:cubicBezTo>
                        <a:pt x="28" y="222"/>
                        <a:pt x="28" y="222"/>
                        <a:pt x="28" y="222"/>
                      </a:cubicBezTo>
                      <a:cubicBezTo>
                        <a:pt x="28" y="272"/>
                        <a:pt x="68" y="312"/>
                        <a:pt x="118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28"/>
                        <a:pt x="156" y="28"/>
                        <a:pt x="156" y="28"/>
                      </a:cubicBezTo>
                      <a:lnTo>
                        <a:pt x="118" y="2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Freeform 467"/>
                <p:cNvSpPr>
                  <a:spLocks noEditPoints="1"/>
                </p:cNvSpPr>
                <p:nvPr/>
              </p:nvSpPr>
              <p:spPr bwMode="auto">
                <a:xfrm>
                  <a:off x="8303452" y="5847528"/>
                  <a:ext cx="130606" cy="242988"/>
                </a:xfrm>
                <a:custGeom>
                  <a:avLst/>
                  <a:gdLst>
                    <a:gd name="T0" fmla="*/ 66 w 184"/>
                    <a:gd name="T1" fmla="*/ 340 h 340"/>
                    <a:gd name="T2" fmla="*/ 14 w 184"/>
                    <a:gd name="T3" fmla="*/ 340 h 340"/>
                    <a:gd name="T4" fmla="*/ 0 w 184"/>
                    <a:gd name="T5" fmla="*/ 326 h 340"/>
                    <a:gd name="T6" fmla="*/ 0 w 184"/>
                    <a:gd name="T7" fmla="*/ 14 h 340"/>
                    <a:gd name="T8" fmla="*/ 14 w 184"/>
                    <a:gd name="T9" fmla="*/ 0 h 340"/>
                    <a:gd name="T10" fmla="*/ 66 w 184"/>
                    <a:gd name="T11" fmla="*/ 0 h 340"/>
                    <a:gd name="T12" fmla="*/ 184 w 184"/>
                    <a:gd name="T13" fmla="*/ 118 h 340"/>
                    <a:gd name="T14" fmla="*/ 184 w 184"/>
                    <a:gd name="T15" fmla="*/ 222 h 340"/>
                    <a:gd name="T16" fmla="*/ 66 w 184"/>
                    <a:gd name="T17" fmla="*/ 340 h 340"/>
                    <a:gd name="T18" fmla="*/ 28 w 184"/>
                    <a:gd name="T19" fmla="*/ 312 h 340"/>
                    <a:gd name="T20" fmla="*/ 66 w 184"/>
                    <a:gd name="T21" fmla="*/ 312 h 340"/>
                    <a:gd name="T22" fmla="*/ 156 w 184"/>
                    <a:gd name="T23" fmla="*/ 222 h 340"/>
                    <a:gd name="T24" fmla="*/ 156 w 184"/>
                    <a:gd name="T25" fmla="*/ 118 h 340"/>
                    <a:gd name="T26" fmla="*/ 66 w 184"/>
                    <a:gd name="T27" fmla="*/ 28 h 340"/>
                    <a:gd name="T28" fmla="*/ 28 w 184"/>
                    <a:gd name="T29" fmla="*/ 28 h 340"/>
                    <a:gd name="T30" fmla="*/ 28 w 184"/>
                    <a:gd name="T31" fmla="*/ 312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340">
                      <a:moveTo>
                        <a:pt x="66" y="340"/>
                      </a:moveTo>
                      <a:cubicBezTo>
                        <a:pt x="14" y="340"/>
                        <a:pt x="14" y="340"/>
                        <a:pt x="14" y="340"/>
                      </a:cubicBezTo>
                      <a:cubicBezTo>
                        <a:pt x="6" y="340"/>
                        <a:pt x="0" y="334"/>
                        <a:pt x="0" y="32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131" y="0"/>
                        <a:pt x="184" y="53"/>
                        <a:pt x="184" y="118"/>
                      </a:cubicBezTo>
                      <a:cubicBezTo>
                        <a:pt x="184" y="222"/>
                        <a:pt x="184" y="222"/>
                        <a:pt x="184" y="222"/>
                      </a:cubicBezTo>
                      <a:cubicBezTo>
                        <a:pt x="184" y="288"/>
                        <a:pt x="132" y="340"/>
                        <a:pt x="66" y="340"/>
                      </a:cubicBezTo>
                      <a:close/>
                      <a:moveTo>
                        <a:pt x="28" y="312"/>
                      </a:moveTo>
                      <a:cubicBezTo>
                        <a:pt x="66" y="312"/>
                        <a:pt x="66" y="312"/>
                        <a:pt x="66" y="312"/>
                      </a:cubicBezTo>
                      <a:cubicBezTo>
                        <a:pt x="116" y="312"/>
                        <a:pt x="156" y="272"/>
                        <a:pt x="156" y="222"/>
                      </a:cubicBezTo>
                      <a:cubicBezTo>
                        <a:pt x="156" y="118"/>
                        <a:pt x="156" y="118"/>
                        <a:pt x="156" y="118"/>
                      </a:cubicBezTo>
                      <a:cubicBezTo>
                        <a:pt x="156" y="68"/>
                        <a:pt x="116" y="28"/>
                        <a:pt x="66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lnTo>
                        <a:pt x="28" y="31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Freeform 468"/>
                <p:cNvSpPr>
                  <a:spLocks/>
                </p:cNvSpPr>
                <p:nvPr/>
              </p:nvSpPr>
              <p:spPr bwMode="auto">
                <a:xfrm>
                  <a:off x="7931883" y="5720972"/>
                  <a:ext cx="391818" cy="146805"/>
                </a:xfrm>
                <a:custGeom>
                  <a:avLst/>
                  <a:gdLst>
                    <a:gd name="T0" fmla="*/ 536 w 550"/>
                    <a:gd name="T1" fmla="*/ 206 h 206"/>
                    <a:gd name="T2" fmla="*/ 522 w 550"/>
                    <a:gd name="T3" fmla="*/ 193 h 206"/>
                    <a:gd name="T4" fmla="*/ 271 w 550"/>
                    <a:gd name="T5" fmla="*/ 28 h 206"/>
                    <a:gd name="T6" fmla="*/ 28 w 550"/>
                    <a:gd name="T7" fmla="*/ 192 h 206"/>
                    <a:gd name="T8" fmla="*/ 14 w 550"/>
                    <a:gd name="T9" fmla="*/ 206 h 206"/>
                    <a:gd name="T10" fmla="*/ 14 w 550"/>
                    <a:gd name="T11" fmla="*/ 206 h 206"/>
                    <a:gd name="T12" fmla="*/ 0 w 550"/>
                    <a:gd name="T13" fmla="*/ 192 h 206"/>
                    <a:gd name="T14" fmla="*/ 35 w 550"/>
                    <a:gd name="T15" fmla="*/ 95 h 206"/>
                    <a:gd name="T16" fmla="*/ 271 w 550"/>
                    <a:gd name="T17" fmla="*/ 0 h 206"/>
                    <a:gd name="T18" fmla="*/ 511 w 550"/>
                    <a:gd name="T19" fmla="*/ 94 h 206"/>
                    <a:gd name="T20" fmla="*/ 550 w 550"/>
                    <a:gd name="T21" fmla="*/ 191 h 206"/>
                    <a:gd name="T22" fmla="*/ 537 w 550"/>
                    <a:gd name="T23" fmla="*/ 206 h 206"/>
                    <a:gd name="T24" fmla="*/ 536 w 550"/>
                    <a:gd name="T25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206">
                      <a:moveTo>
                        <a:pt x="536" y="206"/>
                      </a:moveTo>
                      <a:cubicBezTo>
                        <a:pt x="529" y="206"/>
                        <a:pt x="522" y="200"/>
                        <a:pt x="522" y="193"/>
                      </a:cubicBezTo>
                      <a:cubicBezTo>
                        <a:pt x="522" y="186"/>
                        <a:pt x="510" y="28"/>
                        <a:pt x="271" y="28"/>
                      </a:cubicBezTo>
                      <a:cubicBezTo>
                        <a:pt x="32" y="28"/>
                        <a:pt x="28" y="185"/>
                        <a:pt x="28" y="192"/>
                      </a:cubicBezTo>
                      <a:cubicBezTo>
                        <a:pt x="28" y="200"/>
                        <a:pt x="22" y="206"/>
                        <a:pt x="14" y="206"/>
                      </a:cubicBezTo>
                      <a:cubicBezTo>
                        <a:pt x="14" y="206"/>
                        <a:pt x="14" y="206"/>
                        <a:pt x="14" y="206"/>
                      </a:cubicBezTo>
                      <a:cubicBezTo>
                        <a:pt x="6" y="206"/>
                        <a:pt x="0" y="200"/>
                        <a:pt x="0" y="192"/>
                      </a:cubicBezTo>
                      <a:cubicBezTo>
                        <a:pt x="0" y="190"/>
                        <a:pt x="0" y="142"/>
                        <a:pt x="35" y="95"/>
                      </a:cubicBezTo>
                      <a:cubicBezTo>
                        <a:pt x="66" y="52"/>
                        <a:pt x="132" y="0"/>
                        <a:pt x="271" y="0"/>
                      </a:cubicBezTo>
                      <a:cubicBezTo>
                        <a:pt x="409" y="0"/>
                        <a:pt x="477" y="51"/>
                        <a:pt x="511" y="94"/>
                      </a:cubicBezTo>
                      <a:cubicBezTo>
                        <a:pt x="547" y="142"/>
                        <a:pt x="550" y="189"/>
                        <a:pt x="550" y="191"/>
                      </a:cubicBezTo>
                      <a:cubicBezTo>
                        <a:pt x="550" y="199"/>
                        <a:pt x="544" y="206"/>
                        <a:pt x="537" y="206"/>
                      </a:cubicBezTo>
                      <a:cubicBezTo>
                        <a:pt x="536" y="206"/>
                        <a:pt x="536" y="206"/>
                        <a:pt x="536" y="20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Freeform 469"/>
                <p:cNvSpPr>
                  <a:spLocks/>
                </p:cNvSpPr>
                <p:nvPr/>
              </p:nvSpPr>
              <p:spPr bwMode="auto">
                <a:xfrm>
                  <a:off x="8064514" y="6057105"/>
                  <a:ext cx="122507" cy="40498"/>
                </a:xfrm>
                <a:custGeom>
                  <a:avLst/>
                  <a:gdLst>
                    <a:gd name="T0" fmla="*/ 85 w 172"/>
                    <a:gd name="T1" fmla="*/ 58 h 58"/>
                    <a:gd name="T2" fmla="*/ 13 w 172"/>
                    <a:gd name="T3" fmla="*/ 33 h 58"/>
                    <a:gd name="T4" fmla="*/ 3 w 172"/>
                    <a:gd name="T5" fmla="*/ 0 h 58"/>
                    <a:gd name="T6" fmla="*/ 31 w 172"/>
                    <a:gd name="T7" fmla="*/ 5 h 58"/>
                    <a:gd name="T8" fmla="*/ 31 w 172"/>
                    <a:gd name="T9" fmla="*/ 5 h 58"/>
                    <a:gd name="T10" fmla="*/ 35 w 172"/>
                    <a:gd name="T11" fmla="*/ 16 h 58"/>
                    <a:gd name="T12" fmla="*/ 85 w 172"/>
                    <a:gd name="T13" fmla="*/ 30 h 58"/>
                    <a:gd name="T14" fmla="*/ 144 w 172"/>
                    <a:gd name="T15" fmla="*/ 3 h 58"/>
                    <a:gd name="T16" fmla="*/ 158 w 172"/>
                    <a:gd name="T17" fmla="*/ 3 h 58"/>
                    <a:gd name="T18" fmla="*/ 172 w 172"/>
                    <a:gd name="T19" fmla="*/ 2 h 58"/>
                    <a:gd name="T20" fmla="*/ 159 w 172"/>
                    <a:gd name="T21" fmla="*/ 34 h 58"/>
                    <a:gd name="T22" fmla="*/ 85 w 172"/>
                    <a:gd name="T2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2" h="58">
                      <a:moveTo>
                        <a:pt x="85" y="58"/>
                      </a:moveTo>
                      <a:cubicBezTo>
                        <a:pt x="50" y="58"/>
                        <a:pt x="26" y="49"/>
                        <a:pt x="13" y="33"/>
                      </a:cubicBezTo>
                      <a:cubicBezTo>
                        <a:pt x="0" y="18"/>
                        <a:pt x="3" y="2"/>
                        <a:pt x="3" y="0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0" y="11"/>
                        <a:pt x="35" y="16"/>
                      </a:cubicBezTo>
                      <a:cubicBezTo>
                        <a:pt x="39" y="21"/>
                        <a:pt x="52" y="30"/>
                        <a:pt x="85" y="30"/>
                      </a:cubicBezTo>
                      <a:cubicBezTo>
                        <a:pt x="131" y="30"/>
                        <a:pt x="144" y="13"/>
                        <a:pt x="144" y="3"/>
                      </a:cubicBezTo>
                      <a:cubicBezTo>
                        <a:pt x="158" y="3"/>
                        <a:pt x="158" y="3"/>
                        <a:pt x="158" y="3"/>
                      </a:cubicBezTo>
                      <a:cubicBezTo>
                        <a:pt x="172" y="2"/>
                        <a:pt x="172" y="2"/>
                        <a:pt x="172" y="2"/>
                      </a:cubicBezTo>
                      <a:cubicBezTo>
                        <a:pt x="172" y="4"/>
                        <a:pt x="172" y="19"/>
                        <a:pt x="159" y="34"/>
                      </a:cubicBezTo>
                      <a:cubicBezTo>
                        <a:pt x="144" y="50"/>
                        <a:pt x="119" y="58"/>
                        <a:pt x="85" y="5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7" name="그룹 6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153" name="도넛 152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08" y="2040146"/>
              <a:ext cx="539436" cy="539436"/>
            </a:xfrm>
            <a:prstGeom prst="rect">
              <a:avLst/>
            </a:prstGeom>
          </p:spPr>
        </p:pic>
      </p:grpSp>
      <p:sp>
        <p:nvSpPr>
          <p:cNvPr id="81" name="모서리가 둥근 직사각형 80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ONEFIX APP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9" t="2890" r="18873" b="4596"/>
          <a:stretch/>
        </p:blipFill>
        <p:spPr>
          <a:xfrm>
            <a:off x="1852774" y="2968632"/>
            <a:ext cx="913767" cy="190052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7" t="3298" r="17755" b="3718"/>
          <a:stretch/>
        </p:blipFill>
        <p:spPr>
          <a:xfrm>
            <a:off x="443310" y="2988374"/>
            <a:ext cx="1027247" cy="188078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5100018"/>
            <a:ext cx="2359716" cy="128130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953" y="5100018"/>
            <a:ext cx="2357286" cy="128130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079" y="5100017"/>
            <a:ext cx="2269671" cy="1281309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4" y="5113556"/>
            <a:ext cx="2437328" cy="1267772"/>
          </a:xfrm>
          <a:prstGeom prst="rect">
            <a:avLst/>
          </a:prstGeom>
        </p:spPr>
      </p:pic>
      <p:sp>
        <p:nvSpPr>
          <p:cNvPr id="119" name="모서리가 둥근 직사각형 118"/>
          <p:cNvSpPr/>
          <p:nvPr/>
        </p:nvSpPr>
        <p:spPr>
          <a:xfrm>
            <a:off x="3473288" y="2924944"/>
            <a:ext cx="2520280" cy="2033272"/>
          </a:xfrm>
          <a:prstGeom prst="roundRect">
            <a:avLst>
              <a:gd name="adj" fmla="val 6508"/>
            </a:avLst>
          </a:prstGeom>
          <a:noFill/>
          <a:ln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63935" y="2927243"/>
            <a:ext cx="2520280" cy="2030973"/>
          </a:xfrm>
          <a:prstGeom prst="roundRect">
            <a:avLst>
              <a:gd name="adj" fmla="val 6508"/>
            </a:avLst>
          </a:prstGeom>
          <a:noFill/>
          <a:ln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60358" y="5019347"/>
            <a:ext cx="2520280" cy="1433989"/>
          </a:xfrm>
          <a:prstGeom prst="roundRect">
            <a:avLst>
              <a:gd name="adj" fmla="val 6508"/>
            </a:avLst>
          </a:prstGeom>
          <a:noFill/>
          <a:ln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473288" y="5030447"/>
            <a:ext cx="2520280" cy="1433989"/>
          </a:xfrm>
          <a:prstGeom prst="roundRect">
            <a:avLst>
              <a:gd name="adj" fmla="val 6508"/>
            </a:avLst>
          </a:prstGeom>
          <a:noFill/>
          <a:ln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6427691" y="5030447"/>
            <a:ext cx="2520280" cy="1433989"/>
          </a:xfrm>
          <a:prstGeom prst="roundRect">
            <a:avLst>
              <a:gd name="adj" fmla="val 6508"/>
            </a:avLst>
          </a:prstGeom>
          <a:noFill/>
          <a:ln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9336360" y="5030447"/>
            <a:ext cx="2520280" cy="1433989"/>
          </a:xfrm>
          <a:prstGeom prst="roundRect">
            <a:avLst>
              <a:gd name="adj" fmla="val 6508"/>
            </a:avLst>
          </a:prstGeom>
          <a:noFill/>
          <a:ln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오른쪽 화살표 126"/>
          <p:cNvSpPr/>
          <p:nvPr/>
        </p:nvSpPr>
        <p:spPr>
          <a:xfrm>
            <a:off x="3101869" y="3789040"/>
            <a:ext cx="154168" cy="216024"/>
          </a:xfrm>
          <a:prstGeom prst="rightArrow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오른쪽 화살표 127"/>
          <p:cNvSpPr/>
          <p:nvPr/>
        </p:nvSpPr>
        <p:spPr>
          <a:xfrm>
            <a:off x="6162436" y="3772340"/>
            <a:ext cx="154168" cy="216024"/>
          </a:xfrm>
          <a:prstGeom prst="rightArrow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오른쪽 화살표 128"/>
          <p:cNvSpPr/>
          <p:nvPr/>
        </p:nvSpPr>
        <p:spPr>
          <a:xfrm>
            <a:off x="9082045" y="3726215"/>
            <a:ext cx="154168" cy="216024"/>
          </a:xfrm>
          <a:prstGeom prst="rightArrow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오른쪽 화살표 129"/>
          <p:cNvSpPr/>
          <p:nvPr/>
        </p:nvSpPr>
        <p:spPr>
          <a:xfrm>
            <a:off x="3099879" y="5639429"/>
            <a:ext cx="154168" cy="216024"/>
          </a:xfrm>
          <a:prstGeom prst="rightArrow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오른쪽 화살표 130"/>
          <p:cNvSpPr/>
          <p:nvPr/>
        </p:nvSpPr>
        <p:spPr>
          <a:xfrm>
            <a:off x="6150075" y="5639429"/>
            <a:ext cx="154168" cy="216024"/>
          </a:xfrm>
          <a:prstGeom prst="rightArrow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오른쪽 화살표 131"/>
          <p:cNvSpPr/>
          <p:nvPr/>
        </p:nvSpPr>
        <p:spPr>
          <a:xfrm>
            <a:off x="9077837" y="5641801"/>
            <a:ext cx="154168" cy="216024"/>
          </a:xfrm>
          <a:prstGeom prst="rightArrow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16508" y="3090867"/>
            <a:ext cx="432048" cy="152347"/>
          </a:xfrm>
          <a:prstGeom prst="rect">
            <a:avLst/>
          </a:prstGeom>
          <a:solidFill>
            <a:srgbClr val="E5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30450" y="3108028"/>
            <a:ext cx="432048" cy="120022"/>
          </a:xfrm>
          <a:prstGeom prst="rect">
            <a:avLst/>
          </a:prstGeom>
          <a:solidFill>
            <a:srgbClr val="F2E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338175" y="2920357"/>
            <a:ext cx="2520280" cy="2033272"/>
            <a:chOff x="6427691" y="2924944"/>
            <a:chExt cx="2520280" cy="2033272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6427691" y="2924944"/>
              <a:ext cx="2520280" cy="2033272"/>
            </a:xfrm>
            <a:prstGeom prst="roundRect">
              <a:avLst>
                <a:gd name="adj" fmla="val 6508"/>
              </a:avLst>
            </a:prstGeom>
            <a:noFill/>
            <a:ln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577099" y="2997850"/>
              <a:ext cx="937259" cy="1887460"/>
              <a:chOff x="3634535" y="2981699"/>
              <a:chExt cx="937259" cy="1887460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56" t="3343" r="34647" b="4267"/>
              <a:stretch/>
            </p:blipFill>
            <p:spPr>
              <a:xfrm>
                <a:off x="3634535" y="2981699"/>
                <a:ext cx="937259" cy="1887460"/>
              </a:xfrm>
              <a:prstGeom prst="rect">
                <a:avLst/>
              </a:prstGeom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3904825" y="3096632"/>
                <a:ext cx="432048" cy="152347"/>
              </a:xfrm>
              <a:prstGeom prst="rect">
                <a:avLst/>
              </a:prstGeom>
              <a:solidFill>
                <a:srgbClr val="E5DA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7896238" y="2992783"/>
              <a:ext cx="882865" cy="1900527"/>
              <a:chOff x="4953393" y="2981699"/>
              <a:chExt cx="882865" cy="1900527"/>
            </a:xfrm>
          </p:grpSpPr>
          <p:grpSp>
            <p:nvGrpSpPr>
              <p:cNvPr id="104" name="그룹 103"/>
              <p:cNvGrpSpPr/>
              <p:nvPr/>
            </p:nvGrpSpPr>
            <p:grpSpPr>
              <a:xfrm>
                <a:off x="4953393" y="2981699"/>
                <a:ext cx="882865" cy="1900527"/>
                <a:chOff x="1775520" y="1412776"/>
                <a:chExt cx="2275074" cy="4824536"/>
              </a:xfrm>
            </p:grpSpPr>
            <p:pic>
              <p:nvPicPr>
                <p:cNvPr id="102" name="그림 101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025" t="2697" r="34931" b="2886"/>
                <a:stretch/>
              </p:blipFill>
              <p:spPr>
                <a:xfrm>
                  <a:off x="1775520" y="1412776"/>
                  <a:ext cx="2275074" cy="4824536"/>
                </a:xfrm>
                <a:prstGeom prst="rect">
                  <a:avLst/>
                </a:prstGeom>
              </p:spPr>
            </p:pic>
            <p:pic>
              <p:nvPicPr>
                <p:cNvPr id="103" name="그림 102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569" t="4382" r="5387" b="1873"/>
                <a:stretch/>
              </p:blipFill>
              <p:spPr>
                <a:xfrm>
                  <a:off x="1940113" y="2129274"/>
                  <a:ext cx="1985838" cy="3925920"/>
                </a:xfrm>
                <a:prstGeom prst="roundRect">
                  <a:avLst>
                    <a:gd name="adj" fmla="val 11080"/>
                  </a:avLst>
                </a:prstGeom>
              </p:spPr>
            </p:pic>
          </p:grpSp>
          <p:sp>
            <p:nvSpPr>
              <p:cNvPr id="43" name="직사각형 42"/>
              <p:cNvSpPr/>
              <p:nvPr/>
            </p:nvSpPr>
            <p:spPr>
              <a:xfrm>
                <a:off x="5209822" y="3101659"/>
                <a:ext cx="432048" cy="152347"/>
              </a:xfrm>
              <a:prstGeom prst="rect">
                <a:avLst/>
              </a:prstGeom>
              <a:solidFill>
                <a:srgbClr val="E5DA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3625522" y="3006407"/>
            <a:ext cx="994104" cy="1871673"/>
            <a:chOff x="6596559" y="2968632"/>
            <a:chExt cx="930225" cy="1871673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96" t="3615" r="34021" b="3472"/>
            <a:stretch/>
          </p:blipFill>
          <p:spPr>
            <a:xfrm>
              <a:off x="6596559" y="2968632"/>
              <a:ext cx="930225" cy="1871673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6845647" y="3075702"/>
              <a:ext cx="432048" cy="152347"/>
            </a:xfrm>
            <a:prstGeom prst="rect">
              <a:avLst/>
            </a:prstGeom>
            <a:solidFill>
              <a:srgbClr val="E5D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923323" y="2984109"/>
            <a:ext cx="935051" cy="1922825"/>
            <a:chOff x="7844052" y="2988373"/>
            <a:chExt cx="935051" cy="1931289"/>
          </a:xfrm>
        </p:grpSpPr>
        <p:grpSp>
          <p:nvGrpSpPr>
            <p:cNvPr id="107" name="그룹 106"/>
            <p:cNvGrpSpPr/>
            <p:nvPr/>
          </p:nvGrpSpPr>
          <p:grpSpPr>
            <a:xfrm>
              <a:off x="7844052" y="2988373"/>
              <a:ext cx="935051" cy="1931289"/>
              <a:chOff x="5124063" y="2697820"/>
              <a:chExt cx="1080120" cy="2213243"/>
            </a:xfrm>
          </p:grpSpPr>
          <p:pic>
            <p:nvPicPr>
              <p:cNvPr id="106" name="그림 105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30" t="3893" r="34040" b="3108"/>
              <a:stretch/>
            </p:blipFill>
            <p:spPr>
              <a:xfrm>
                <a:off x="5124063" y="2697820"/>
                <a:ext cx="1080120" cy="2213243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169" t="6329" r="6399" b="5153"/>
              <a:stretch/>
            </p:blipFill>
            <p:spPr>
              <a:xfrm>
                <a:off x="5174600" y="2996952"/>
                <a:ext cx="931108" cy="1788573"/>
              </a:xfrm>
              <a:prstGeom prst="roundRect">
                <a:avLst>
                  <a:gd name="adj" fmla="val 8558"/>
                </a:avLst>
              </a:prstGeom>
            </p:spPr>
          </p:pic>
        </p:grpSp>
        <p:sp>
          <p:nvSpPr>
            <p:cNvPr id="45" name="직사각형 44"/>
            <p:cNvSpPr/>
            <p:nvPr/>
          </p:nvSpPr>
          <p:spPr>
            <a:xfrm>
              <a:off x="8090183" y="3084195"/>
              <a:ext cx="432048" cy="152347"/>
            </a:xfrm>
            <a:prstGeom prst="rect">
              <a:avLst/>
            </a:prstGeom>
            <a:solidFill>
              <a:srgbClr val="E5D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29142" y="2927243"/>
            <a:ext cx="2520280" cy="2033272"/>
            <a:chOff x="9336360" y="2924944"/>
            <a:chExt cx="2520280" cy="203327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2" t="4365" r="33945" b="4365"/>
            <a:stretch/>
          </p:blipFill>
          <p:spPr>
            <a:xfrm>
              <a:off x="9496323" y="3006407"/>
              <a:ext cx="936179" cy="1820346"/>
            </a:xfrm>
            <a:prstGeom prst="rect">
              <a:avLst/>
            </a:prstGeom>
          </p:spPr>
        </p:pic>
        <p:grpSp>
          <p:nvGrpSpPr>
            <p:cNvPr id="110" name="그룹 109"/>
            <p:cNvGrpSpPr/>
            <p:nvPr/>
          </p:nvGrpSpPr>
          <p:grpSpPr>
            <a:xfrm>
              <a:off x="10765706" y="2981699"/>
              <a:ext cx="880486" cy="1844827"/>
              <a:chOff x="5375919" y="2564903"/>
              <a:chExt cx="1512169" cy="3168353"/>
            </a:xfrm>
          </p:grpSpPr>
          <p:pic>
            <p:nvPicPr>
              <p:cNvPr id="108" name="그림 107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19" t="3477" r="35041" b="3250"/>
              <a:stretch/>
            </p:blipFill>
            <p:spPr>
              <a:xfrm>
                <a:off x="5375919" y="2564903"/>
                <a:ext cx="1512169" cy="3168353"/>
              </a:xfrm>
              <a:prstGeom prst="rect">
                <a:avLst/>
              </a:prstGeom>
            </p:spPr>
          </p:pic>
          <p:pic>
            <p:nvPicPr>
              <p:cNvPr id="109" name="그림 108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48" t="4613" r="5694" b="4207"/>
              <a:stretch/>
            </p:blipFill>
            <p:spPr>
              <a:xfrm>
                <a:off x="5481760" y="3013730"/>
                <a:ext cx="1322961" cy="2539271"/>
              </a:xfrm>
              <a:prstGeom prst="roundRect">
                <a:avLst>
                  <a:gd name="adj" fmla="val 6522"/>
                </a:avLst>
              </a:prstGeom>
            </p:spPr>
          </p:pic>
        </p:grpSp>
        <p:sp>
          <p:nvSpPr>
            <p:cNvPr id="115" name="모서리가 둥근 직사각형 114"/>
            <p:cNvSpPr/>
            <p:nvPr/>
          </p:nvSpPr>
          <p:spPr>
            <a:xfrm>
              <a:off x="9336360" y="2924944"/>
              <a:ext cx="2520280" cy="2033272"/>
            </a:xfrm>
            <a:prstGeom prst="roundRect">
              <a:avLst>
                <a:gd name="adj" fmla="val 6508"/>
              </a:avLst>
            </a:prstGeom>
            <a:noFill/>
            <a:ln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794881" y="3098535"/>
              <a:ext cx="432048" cy="152347"/>
            </a:xfrm>
            <a:prstGeom prst="rect">
              <a:avLst/>
            </a:prstGeom>
            <a:solidFill>
              <a:srgbClr val="E5D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0973849" y="3088569"/>
              <a:ext cx="432048" cy="152347"/>
            </a:xfrm>
            <a:prstGeom prst="rect">
              <a:avLst/>
            </a:prstGeom>
            <a:solidFill>
              <a:srgbClr val="E5D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6" y="3101168"/>
            <a:ext cx="122510" cy="12251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02" y="3110993"/>
            <a:ext cx="122510" cy="12251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96" y="3126470"/>
            <a:ext cx="122510" cy="12251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23" y="3097364"/>
            <a:ext cx="122510" cy="12251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39" y="3110993"/>
            <a:ext cx="122510" cy="12251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76" y="3107230"/>
            <a:ext cx="122510" cy="12251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42" y="3130671"/>
            <a:ext cx="122510" cy="12251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651" y="3125467"/>
            <a:ext cx="122510" cy="122510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11213121" y="2016117"/>
            <a:ext cx="618882" cy="618882"/>
            <a:chOff x="11056440" y="2000357"/>
            <a:chExt cx="618882" cy="618882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11056440" y="2000357"/>
              <a:ext cx="618882" cy="618882"/>
            </a:xfrm>
            <a:prstGeom prst="roundRect">
              <a:avLst/>
            </a:prstGeom>
            <a:solidFill>
              <a:srgbClr val="D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0125" y="2014384"/>
              <a:ext cx="591512" cy="591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79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0846" y="2855151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대표이사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39915" y="3536280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부사장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90147" y="2855150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62647" y="4485485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482733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21310" y="4495746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485407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489498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4" name="모서리가 둥근 직사각형 53"/>
          <p:cNvSpPr/>
          <p:nvPr/>
        </p:nvSpPr>
        <p:spPr>
          <a:xfrm>
            <a:off x="882256" y="4192553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3040756" y="4192553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245591" y="4171225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416549" y="4171159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9577812" y="4192553"/>
            <a:ext cx="1687188" cy="232320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245591" y="3439953"/>
            <a:ext cx="1687188" cy="5962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252405" y="2746049"/>
            <a:ext cx="1687188" cy="5962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7402637" y="2746049"/>
            <a:ext cx="1687188" cy="5962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446529" y="3019814"/>
            <a:ext cx="1274959" cy="3456384"/>
            <a:chOff x="5434067" y="3159927"/>
            <a:chExt cx="1274959" cy="3456384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5434067" y="3591975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5434067" y="3159927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4" t="17476" r="31731" b="27185"/>
            <a:stretch/>
          </p:blipFill>
          <p:spPr>
            <a:xfrm>
              <a:off x="5506571" y="5075933"/>
              <a:ext cx="1129951" cy="145165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99" name="그룹 98"/>
          <p:cNvGrpSpPr/>
          <p:nvPr/>
        </p:nvGrpSpPr>
        <p:grpSpPr>
          <a:xfrm>
            <a:off x="3789034" y="3019814"/>
            <a:ext cx="1274959" cy="3456384"/>
            <a:chOff x="3904365" y="3162674"/>
            <a:chExt cx="1274959" cy="3456384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3904365" y="3594722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3904365" y="3162674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8" r="7241" b="15822"/>
            <a:stretch/>
          </p:blipFill>
          <p:spPr>
            <a:xfrm>
              <a:off x="3994653" y="5112837"/>
              <a:ext cx="1116195" cy="144329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4" name="그룹 103"/>
          <p:cNvGrpSpPr/>
          <p:nvPr/>
        </p:nvGrpSpPr>
        <p:grpSpPr>
          <a:xfrm>
            <a:off x="8761519" y="3019814"/>
            <a:ext cx="1274959" cy="3456384"/>
            <a:chOff x="8499697" y="3163351"/>
            <a:chExt cx="1274959" cy="3456384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8499697" y="3595399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8499697" y="3163351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3" b="23005"/>
            <a:stretch/>
          </p:blipFill>
          <p:spPr>
            <a:xfrm>
              <a:off x="8583542" y="5061583"/>
              <a:ext cx="1107268" cy="14741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6" name="그룹 105"/>
          <p:cNvGrpSpPr/>
          <p:nvPr/>
        </p:nvGrpSpPr>
        <p:grpSpPr>
          <a:xfrm>
            <a:off x="10419015" y="3019814"/>
            <a:ext cx="1274959" cy="3456384"/>
            <a:chOff x="10028935" y="3159927"/>
            <a:chExt cx="1274959" cy="3456384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10028935" y="3591975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0028935" y="3159927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C/C++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.net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2" t="13254" r="15912" b="24121"/>
            <a:stretch/>
          </p:blipFill>
          <p:spPr>
            <a:xfrm>
              <a:off x="10087029" y="5070957"/>
              <a:ext cx="1158770" cy="144846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3" name="그룹 102"/>
          <p:cNvGrpSpPr/>
          <p:nvPr/>
        </p:nvGrpSpPr>
        <p:grpSpPr>
          <a:xfrm>
            <a:off x="7104023" y="3019814"/>
            <a:ext cx="1274960" cy="3456384"/>
            <a:chOff x="6963768" y="3163351"/>
            <a:chExt cx="1274960" cy="3456384"/>
          </a:xfrm>
        </p:grpSpPr>
        <p:cxnSp>
          <p:nvCxnSpPr>
            <p:cNvPr id="52" name="직선 연결선 51"/>
            <p:cNvCxnSpPr/>
            <p:nvPr/>
          </p:nvCxnSpPr>
          <p:spPr>
            <a:xfrm>
              <a:off x="6963768" y="3595399"/>
              <a:ext cx="1274960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6963769" y="3163351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마스터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3" t="5642" r="16540" b="25469"/>
            <a:stretch/>
          </p:blipFill>
          <p:spPr>
            <a:xfrm>
              <a:off x="7045392" y="5067967"/>
              <a:ext cx="1111713" cy="145961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85" name="그룹 84"/>
          <p:cNvGrpSpPr/>
          <p:nvPr/>
        </p:nvGrpSpPr>
        <p:grpSpPr>
          <a:xfrm>
            <a:off x="2131539" y="3019814"/>
            <a:ext cx="1274959" cy="3456384"/>
            <a:chOff x="2368519" y="3157725"/>
            <a:chExt cx="1274959" cy="3456384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368519" y="3589773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2368519" y="3157725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74044" y="3048691"/>
            <a:ext cx="1274959" cy="3456384"/>
            <a:chOff x="844658" y="3140968"/>
            <a:chExt cx="1274959" cy="3456384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844658" y="3573016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844658" y="3140968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t="7836" r="3237" b="15713"/>
            <a:stretch/>
          </p:blipFill>
          <p:spPr>
            <a:xfrm flipH="1">
              <a:off x="863533" y="5033445"/>
              <a:ext cx="1146918" cy="155797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49820" y="2925221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340285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75669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2000523" y="2925221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001100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661915" y="2899859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301746" y="2899858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90" y="4985233"/>
            <a:ext cx="1179340" cy="1493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87243" y="4600210"/>
            <a:ext cx="2635232" cy="631032"/>
            <a:chOff x="4587243" y="4600210"/>
            <a:chExt cx="2635232" cy="631032"/>
          </a:xfrm>
        </p:grpSpPr>
        <p:sp>
          <p:nvSpPr>
            <p:cNvPr id="62" name="TextBox 61"/>
            <p:cNvSpPr txBox="1"/>
            <p:nvPr/>
          </p:nvSpPr>
          <p:spPr>
            <a:xfrm>
              <a:off x="5381971" y="4733258"/>
              <a:ext cx="1840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BANK SERVER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587243" y="4600210"/>
              <a:ext cx="631032" cy="631032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763" y="4711730"/>
              <a:ext cx="407992" cy="407992"/>
            </a:xfrm>
            <a:prstGeom prst="rect">
              <a:avLst/>
            </a:prstGeom>
          </p:spPr>
        </p:pic>
      </p:grpSp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5" y="2739033"/>
            <a:ext cx="426792" cy="426792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47" y="2836731"/>
            <a:ext cx="353898" cy="353898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4452718" y="2562600"/>
            <a:ext cx="2922541" cy="161818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63313" y="4474140"/>
            <a:ext cx="2922541" cy="85928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296296" y="2537816"/>
            <a:ext cx="2124782" cy="271918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1" name="타원 50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55" name="타원 54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58" name="타원 57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936160" y="4846609"/>
            <a:ext cx="1013199" cy="1013199"/>
            <a:chOff x="960132" y="4854031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11424" y="2560110"/>
            <a:ext cx="1013199" cy="1013199"/>
            <a:chOff x="911424" y="255981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cxnSp>
        <p:nvCxnSpPr>
          <p:cNvPr id="46" name="직선 화살표 연결선 45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807928" y="2392094"/>
            <a:ext cx="2922541" cy="13113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07928" y="4684171"/>
            <a:ext cx="2922541" cy="13113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45366" y="206084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37870" y="3540822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661817" y="501590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16051" y="2706851"/>
            <a:ext cx="927164" cy="927164"/>
            <a:chOff x="954441" y="1821161"/>
            <a:chExt cx="927164" cy="927164"/>
          </a:xfrm>
        </p:grpSpPr>
        <p:sp>
          <p:nvSpPr>
            <p:cNvPr id="86" name="타원 85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64" y="1967748"/>
              <a:ext cx="544932" cy="544932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37" name="TextBox 36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0" name="타원 59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0" name="타원 6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6" name="타원 75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109234" y="2753596"/>
            <a:ext cx="1025320" cy="812012"/>
            <a:chOff x="2063552" y="3262976"/>
            <a:chExt cx="1025320" cy="812012"/>
          </a:xfrm>
        </p:grpSpPr>
        <p:sp>
          <p:nvSpPr>
            <p:cNvPr id="57" name="TextBox 56"/>
            <p:cNvSpPr txBox="1"/>
            <p:nvPr/>
          </p:nvSpPr>
          <p:spPr>
            <a:xfrm>
              <a:off x="2063552" y="326297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81565" y="3613323"/>
              <a:ext cx="100730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패스워드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56" name="직선 화살표 연결선 55"/>
          <p:cNvCxnSpPr/>
          <p:nvPr/>
        </p:nvCxnSpPr>
        <p:spPr>
          <a:xfrm>
            <a:off x="2269199" y="4084819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8645366" y="206084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61817" y="3523530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41680" y="4991065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97637" y="2618342"/>
            <a:ext cx="2922541" cy="108509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799855" y="4680103"/>
            <a:ext cx="2922541" cy="18452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512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13200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38025" y="2174132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00787" y="2174132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4" name="타원 63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1" name="타원 70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911424" y="3162161"/>
            <a:ext cx="1013199" cy="1013199"/>
            <a:chOff x="911424" y="2559816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sp>
        <p:nvSpPr>
          <p:cNvPr id="2" name="타원 1"/>
          <p:cNvSpPr/>
          <p:nvPr/>
        </p:nvSpPr>
        <p:spPr>
          <a:xfrm>
            <a:off x="954441" y="1821161"/>
            <a:ext cx="927164" cy="927164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99" y="1969220"/>
            <a:ext cx="631050" cy="63104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063552" y="31600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10123" y="3571144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2269199" y="4406549"/>
            <a:ext cx="0" cy="214486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84" name="TextBox 83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797637" y="1752399"/>
            <a:ext cx="2922541" cy="108509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27002" y="2989540"/>
            <a:ext cx="2922541" cy="137556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799121" y="4675957"/>
            <a:ext cx="2922541" cy="184938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8628917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8628917" y="352131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8618291" y="5018186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6285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8" name="타원 57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8943" y="305703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3261" y="2679478"/>
            <a:ext cx="1897335" cy="962710"/>
            <a:chOff x="954441" y="1785615"/>
            <a:chExt cx="1897335" cy="962710"/>
          </a:xfrm>
        </p:grpSpPr>
        <p:sp>
          <p:nvSpPr>
            <p:cNvPr id="88" name="타원 87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51557" y="178561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565" y="1957996"/>
              <a:ext cx="607441" cy="607441"/>
            </a:xfrm>
            <a:prstGeom prst="rect">
              <a:avLst/>
            </a:prstGeom>
          </p:spPr>
        </p:pic>
      </p:grpSp>
      <p:cxnSp>
        <p:nvCxnSpPr>
          <p:cNvPr id="56" name="직선 화살표 연결선 55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2269199" y="4006601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82" name="TextBox 81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8628917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00262" y="3530009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07648" y="2482839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789235" y="4679249"/>
            <a:ext cx="2955441" cy="18070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" name="타원 5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11424" y="2173009"/>
            <a:ext cx="1013199" cy="1013199"/>
            <a:chOff x="911424" y="2559816"/>
            <a:chExt cx="1013199" cy="1013199"/>
          </a:xfrm>
        </p:grpSpPr>
        <p:sp>
          <p:nvSpPr>
            <p:cNvPr id="57" name="타원 5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3" name="타원 72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cxnSp>
        <p:nvCxnSpPr>
          <p:cNvPr id="75" name="직선 화살표 연결선 74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77" name="TextBox 76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9" name="모서리가 둥근 직사각형 78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628917" y="353939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628916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00299" y="1996677"/>
            <a:ext cx="2955441" cy="206550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785310" y="4655764"/>
            <a:ext cx="2955441" cy="186746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9513" y="2010490"/>
            <a:ext cx="11105668" cy="4349189"/>
            <a:chOff x="551384" y="2076203"/>
            <a:chExt cx="11032974" cy="4293172"/>
          </a:xfrm>
        </p:grpSpPr>
        <p:grpSp>
          <p:nvGrpSpPr>
            <p:cNvPr id="28" name="그룹 27"/>
            <p:cNvGrpSpPr/>
            <p:nvPr/>
          </p:nvGrpSpPr>
          <p:grpSpPr>
            <a:xfrm>
              <a:off x="10291507" y="2238325"/>
              <a:ext cx="1013199" cy="1013199"/>
              <a:chOff x="10306195" y="2238324"/>
              <a:chExt cx="1013199" cy="1013199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0306195" y="2238324"/>
                <a:ext cx="1013199" cy="101319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4581" y="2466711"/>
                <a:ext cx="556428" cy="556426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8760296" y="2276872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행정기관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0291507" y="3703434"/>
              <a:ext cx="1013199" cy="1013199"/>
              <a:chOff x="10276818" y="3695236"/>
              <a:chExt cx="1013199" cy="1013199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276818" y="3695236"/>
                <a:ext cx="1013199" cy="101319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6319" y="3891398"/>
                <a:ext cx="614196" cy="614196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8760296" y="3603482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3791744" y="2994558"/>
              <a:ext cx="576064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7896200" y="2883914"/>
              <a:ext cx="576064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>
              <a:off x="7896200" y="5675141"/>
              <a:ext cx="576064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>
              <a:off x="3842445" y="5526466"/>
              <a:ext cx="576064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/>
            <p:cNvGrpSpPr/>
            <p:nvPr/>
          </p:nvGrpSpPr>
          <p:grpSpPr>
            <a:xfrm>
              <a:off x="10291507" y="5168543"/>
              <a:ext cx="1013199" cy="1013199"/>
              <a:chOff x="10306194" y="5168542"/>
              <a:chExt cx="1013199" cy="1013199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0306194" y="5168542"/>
                <a:ext cx="1013199" cy="101319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4579" y="5396928"/>
                <a:ext cx="556430" cy="556428"/>
              </a:xfrm>
              <a:prstGeom prst="rect">
                <a:avLst/>
              </a:prstGeom>
            </p:spPr>
          </p:pic>
        </p:grpSp>
        <p:sp>
          <p:nvSpPr>
            <p:cNvPr id="52" name="TextBox 51"/>
            <p:cNvSpPr txBox="1"/>
            <p:nvPr/>
          </p:nvSpPr>
          <p:spPr>
            <a:xfrm>
              <a:off x="8832304" y="3929527"/>
              <a:ext cx="152579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서류 서식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자료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 정보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832304" y="2569991"/>
              <a:ext cx="152579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국토부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행안부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구청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550522" y="2569991"/>
              <a:ext cx="584332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시청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도청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760296" y="509076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은행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832304" y="5439327"/>
              <a:ext cx="152579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대출관련 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승인 관련 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가상계좌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4143375" y="2232459"/>
              <a:ext cx="3905250" cy="3905250"/>
              <a:chOff x="4143375" y="2232459"/>
              <a:chExt cx="3905250" cy="3905250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4143375" y="2232459"/>
                <a:ext cx="3905250" cy="3905250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092" y="2740826"/>
                <a:ext cx="2439816" cy="2439816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5645827" y="5384720"/>
                <a:ext cx="104067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플랫폼</a:t>
                </a:r>
                <a:endParaRPr lang="ko-KR" altLang="en-US" sz="2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47" name="직선 화살표 연결선 46"/>
            <p:cNvCxnSpPr/>
            <p:nvPr/>
          </p:nvCxnSpPr>
          <p:spPr>
            <a:xfrm>
              <a:off x="8184232" y="4221088"/>
              <a:ext cx="288032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모서리가 둥근 직사각형 66"/>
            <p:cNvSpPr/>
            <p:nvPr/>
          </p:nvSpPr>
          <p:spPr>
            <a:xfrm>
              <a:off x="8628917" y="5019572"/>
              <a:ext cx="2955441" cy="1349803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8628917" y="3539391"/>
              <a:ext cx="2955441" cy="1349803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8628916" y="2076203"/>
              <a:ext cx="2955441" cy="1349803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51384" y="2492896"/>
              <a:ext cx="2970430" cy="3816423"/>
              <a:chOff x="785310" y="2706803"/>
              <a:chExt cx="2970430" cy="3816423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911424" y="2886397"/>
                <a:ext cx="1013199" cy="1013199"/>
                <a:chOff x="911424" y="2559816"/>
                <a:chExt cx="1013199" cy="1013199"/>
              </a:xfrm>
            </p:grpSpPr>
            <p:sp>
              <p:nvSpPr>
                <p:cNvPr id="14" name="타원 13"/>
                <p:cNvSpPr/>
                <p:nvPr/>
              </p:nvSpPr>
              <p:spPr>
                <a:xfrm>
                  <a:off x="911424" y="2559816"/>
                  <a:ext cx="1013199" cy="1013199"/>
                </a:xfrm>
                <a:prstGeom prst="ellipse">
                  <a:avLst/>
                </a:prstGeom>
                <a:solidFill>
                  <a:srgbClr val="B486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2964" y="2745920"/>
                  <a:ext cx="640990" cy="640990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2063552" y="2896277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사용자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110123" y="3307417"/>
                <a:ext cx="1007307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공인중개사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매수자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936160" y="5104933"/>
                <a:ext cx="1013199" cy="1013199"/>
                <a:chOff x="960132" y="4854031"/>
                <a:chExt cx="1013199" cy="1013199"/>
              </a:xfrm>
            </p:grpSpPr>
            <p:sp>
              <p:nvSpPr>
                <p:cNvPr id="57" name="타원 56"/>
                <p:cNvSpPr/>
                <p:nvPr/>
              </p:nvSpPr>
              <p:spPr>
                <a:xfrm>
                  <a:off x="960132" y="4854031"/>
                  <a:ext cx="1013199" cy="1013199"/>
                </a:xfrm>
                <a:prstGeom prst="ellipse">
                  <a:avLst/>
                </a:prstGeom>
                <a:solidFill>
                  <a:srgbClr val="B486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563" y="5043463"/>
                  <a:ext cx="634338" cy="634336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63"/>
              <p:cNvGrpSpPr/>
              <p:nvPr/>
            </p:nvGrpSpPr>
            <p:grpSpPr>
              <a:xfrm>
                <a:off x="2063552" y="4879812"/>
                <a:ext cx="1572369" cy="1368373"/>
                <a:chOff x="2063552" y="4799211"/>
                <a:chExt cx="1572369" cy="1368373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2063552" y="4799211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보안서버</a:t>
                  </a:r>
                  <a:endParaRPr lang="ko-KR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2110123" y="5151921"/>
                  <a:ext cx="1525798" cy="101566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계약서류</a:t>
                  </a:r>
                  <a:endPara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전자서명</a:t>
                  </a:r>
                  <a:endPara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중대업무 관련자료</a:t>
                  </a:r>
                  <a:endPara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사용자 아이디</a:t>
                  </a:r>
                  <a:endPara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사용자 패스워드 </a:t>
                  </a:r>
                  <a:endPara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70" name="모서리가 둥근 직사각형 69"/>
              <p:cNvSpPr/>
              <p:nvPr/>
            </p:nvSpPr>
            <p:spPr>
              <a:xfrm>
                <a:off x="800299" y="2706803"/>
                <a:ext cx="2955441" cy="1355374"/>
              </a:xfrm>
              <a:prstGeom prst="roundRect">
                <a:avLst/>
              </a:prstGeom>
              <a:noFill/>
              <a:ln w="28575">
                <a:solidFill>
                  <a:srgbClr val="B486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785310" y="4655764"/>
                <a:ext cx="2955441" cy="1867462"/>
              </a:xfrm>
              <a:prstGeom prst="roundRect">
                <a:avLst/>
              </a:prstGeom>
              <a:noFill/>
              <a:ln w="28575">
                <a:solidFill>
                  <a:srgbClr val="B486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2182" y="2364824"/>
            <a:ext cx="2657805" cy="834523"/>
            <a:chOff x="452182" y="2244890"/>
            <a:chExt cx="2657805" cy="834523"/>
          </a:xfrm>
        </p:grpSpPr>
        <p:sp>
          <p:nvSpPr>
            <p:cNvPr id="54" name="TextBox 53"/>
            <p:cNvSpPr txBox="1"/>
            <p:nvPr/>
          </p:nvSpPr>
          <p:spPr>
            <a:xfrm>
              <a:off x="452182" y="2617748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무상 오피스 솔루션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협업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074679" y="2576096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서류 열람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확정 일자 등기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투명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거래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 첨단 기술 적용 플랫폼 제공으로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안전한 비대면  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개선</a:t>
            </a:r>
            <a:endParaRPr lang="ko-KR" altLang="ko-KR" sz="20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5909" y="5265975"/>
            <a:ext cx="2970249" cy="1089263"/>
            <a:chOff x="155909" y="5199732"/>
            <a:chExt cx="2970249" cy="1089263"/>
          </a:xfrm>
        </p:grpSpPr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88" name="도넛 87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482" y="5735458"/>
              <a:ext cx="562490" cy="56249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87" name="도넛 86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004415" y="5762812"/>
              <a:ext cx="464097" cy="463254"/>
              <a:chOff x="3959236" y="5622046"/>
              <a:chExt cx="464097" cy="463254"/>
            </a:xfrm>
            <a:noFill/>
          </p:grpSpPr>
          <p:sp>
            <p:nvSpPr>
              <p:cNvPr id="104" name="Freeform 5"/>
              <p:cNvSpPr>
                <a:spLocks noEditPoints="1"/>
              </p:cNvSpPr>
              <p:nvPr/>
            </p:nvSpPr>
            <p:spPr bwMode="auto">
              <a:xfrm>
                <a:off x="3959236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5" name="Freeform 5"/>
              <p:cNvSpPr>
                <a:spLocks noEditPoints="1"/>
              </p:cNvSpPr>
              <p:nvPr/>
            </p:nvSpPr>
            <p:spPr bwMode="auto">
              <a:xfrm>
                <a:off x="4118818" y="5622046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Freeform 5"/>
              <p:cNvSpPr>
                <a:spLocks noEditPoints="1"/>
              </p:cNvSpPr>
              <p:nvPr/>
            </p:nvSpPr>
            <p:spPr bwMode="auto">
              <a:xfrm>
                <a:off x="4267413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792" y="2006833"/>
              <a:ext cx="545951" cy="54595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86" name="도넛 85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751" y="2138756"/>
              <a:ext cx="607193" cy="504123"/>
            </a:xfrm>
            <a:prstGeom prst="rect">
              <a:avLst/>
            </a:prstGeom>
          </p:spPr>
        </p:pic>
      </p:grpSp>
      <p:sp>
        <p:nvSpPr>
          <p:cNvPr id="43" name="모서리가 둥근 직사각형 42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171862" y="3012144"/>
            <a:ext cx="5738297" cy="351320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59289" y="2436081"/>
            <a:ext cx="5769359" cy="1192974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1862" y="3012144"/>
            <a:ext cx="5738297" cy="351320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9578" y="2436081"/>
            <a:ext cx="5762625" cy="1192976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59359" y="286548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요</a:t>
            </a: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65984" y="2862006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347" y="3823010"/>
            <a:ext cx="48910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당사는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기업가치를 극대화하고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글로벌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강소기업으로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나아갈 지식재산 활용 전략을 가지고 있습니다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중소기업청 등 유관기관의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전략을 적극 활용해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기업이 이윤을 창출할 수 있도록 시장진출전략을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마련할 예정입니다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경영을 통해 현안 해결과 경쟁력 강화를 위해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노력해 나갈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 입니다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12929" y="5638387"/>
            <a:ext cx="20681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 검색이 가능한 부동산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플랫폼 서버 및 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부동산 거래 방법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572063" y="3756983"/>
            <a:ext cx="4941771" cy="530751"/>
            <a:chOff x="6549411" y="3455232"/>
            <a:chExt cx="4941771" cy="530751"/>
          </a:xfrm>
        </p:grpSpPr>
        <p:sp>
          <p:nvSpPr>
            <p:cNvPr id="26" name="TextBox 25"/>
            <p:cNvSpPr txBox="1"/>
            <p:nvPr/>
          </p:nvSpPr>
          <p:spPr>
            <a:xfrm>
              <a:off x="6549411" y="3455232"/>
              <a:ext cx="2509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 계약 플랫폼 서버 및 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 부동산 전자 계약 중개 방법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27558" y="3462763"/>
              <a:ext cx="17636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 번호</a:t>
              </a:r>
              <a:r>
                <a:rPr lang="en-US" altLang="ko-KR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 </a:t>
              </a:r>
              <a:r>
                <a:rPr lang="en-US" altLang="ko-KR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 – 2174861 </a:t>
              </a:r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502429" y="4585654"/>
            <a:ext cx="5083543" cy="738664"/>
            <a:chOff x="6468601" y="4110262"/>
            <a:chExt cx="5083543" cy="738664"/>
          </a:xfrm>
        </p:grpSpPr>
        <p:sp>
          <p:nvSpPr>
            <p:cNvPr id="29" name="TextBox 28"/>
            <p:cNvSpPr txBox="1"/>
            <p:nvPr/>
          </p:nvSpPr>
          <p:spPr>
            <a:xfrm>
              <a:off x="6468601" y="4110262"/>
              <a:ext cx="26292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신뢰성 및 검색의 편리성이 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향상된 부동산 거래 플랫폼 서버 및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 부동산 거래 중개 방법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644249" y="4194535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번호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10-2020-0019564</a:t>
              </a:r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750620" y="5630731"/>
            <a:ext cx="1747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번호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10-2020-0019555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6341357" y="4437112"/>
            <a:ext cx="5312740" cy="0"/>
          </a:xfrm>
          <a:prstGeom prst="line">
            <a:avLst/>
          </a:prstGeom>
          <a:ln>
            <a:solidFill>
              <a:srgbClr val="D9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384639" y="5481352"/>
            <a:ext cx="5312740" cy="0"/>
          </a:xfrm>
          <a:prstGeom prst="line">
            <a:avLst/>
          </a:prstGeom>
          <a:ln>
            <a:solidFill>
              <a:srgbClr val="D9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개체 틀 4"/>
          <p:cNvSpPr txBox="1">
            <a:spLocks/>
          </p:cNvSpPr>
          <p:nvPr/>
        </p:nvSpPr>
        <p:spPr>
          <a:xfrm>
            <a:off x="287653" y="1928647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기술의 소개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4733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279680" y="1948020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전략적 기술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24601"/>
              </p:ext>
            </p:extLst>
          </p:nvPr>
        </p:nvGraphicFramePr>
        <p:xfrm>
          <a:off x="335360" y="2481272"/>
          <a:ext cx="11305256" cy="4044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38">
                  <a:extLst>
                    <a:ext uri="{9D8B030D-6E8A-4147-A177-3AD203B41FA5}">
                      <a16:colId xmlns:a16="http://schemas.microsoft.com/office/drawing/2014/main" val="182856636"/>
                    </a:ext>
                  </a:extLst>
                </a:gridCol>
                <a:gridCol w="1199610">
                  <a:extLst>
                    <a:ext uri="{9D8B030D-6E8A-4147-A177-3AD203B41FA5}">
                      <a16:colId xmlns:a16="http://schemas.microsoft.com/office/drawing/2014/main" val="717214232"/>
                    </a:ext>
                  </a:extLst>
                </a:gridCol>
                <a:gridCol w="3202749">
                  <a:extLst>
                    <a:ext uri="{9D8B030D-6E8A-4147-A177-3AD203B41FA5}">
                      <a16:colId xmlns:a16="http://schemas.microsoft.com/office/drawing/2014/main" val="760709802"/>
                    </a:ext>
                  </a:extLst>
                </a:gridCol>
                <a:gridCol w="1242866">
                  <a:extLst>
                    <a:ext uri="{9D8B030D-6E8A-4147-A177-3AD203B41FA5}">
                      <a16:colId xmlns:a16="http://schemas.microsoft.com/office/drawing/2014/main" val="784642528"/>
                    </a:ext>
                  </a:extLst>
                </a:gridCol>
                <a:gridCol w="3159493">
                  <a:extLst>
                    <a:ext uri="{9D8B030D-6E8A-4147-A177-3AD203B41FA5}">
                      <a16:colId xmlns:a16="http://schemas.microsoft.com/office/drawing/2014/main" val="639992703"/>
                    </a:ext>
                  </a:extLst>
                </a:gridCol>
              </a:tblGrid>
              <a:tr h="440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 구분</a:t>
                      </a:r>
                      <a:endParaRPr lang="ko-KR" altLang="en-US" sz="2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 내용</a:t>
                      </a: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90188"/>
                  </a:ext>
                </a:extLst>
              </a:tr>
              <a:tr h="35957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경영전략</a:t>
                      </a: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당사의 사업전략과 연계된</a:t>
                      </a:r>
                      <a:r>
                        <a:rPr lang="ko-KR" altLang="en-US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경영전략을 수립하고</a:t>
                      </a:r>
                      <a:r>
                        <a:rPr lang="en-US" altLang="ko-KR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수립된 전략을 지속하여 실행할 수 있도록 </a:t>
                      </a:r>
                      <a:r>
                        <a:rPr lang="en-US" altLang="ko-KR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 체계를 구축</a:t>
                      </a:r>
                      <a:endParaRPr lang="ko-KR" altLang="en-US" sz="13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312935"/>
                  </a:ext>
                </a:extLst>
              </a:tr>
              <a:tr h="12561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전략수립</a:t>
                      </a:r>
                      <a:endParaRPr lang="en-US" altLang="ko-KR" sz="12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측면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중장기 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경영전략수립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           - 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 비전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미션 설계 및 수립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           - IP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Cost 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적정 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 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보유 전략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자산 구축 전략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리스크 관리 전략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사업화 추진 전략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브랜드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 경영 전략 수립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인프라</a:t>
                      </a:r>
                      <a:endParaRPr lang="en-US" altLang="ko-KR" sz="12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구축</a:t>
                      </a:r>
                      <a:endParaRPr lang="en-US" altLang="ko-KR" sz="12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측면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 인프라 구축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-IP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경영성과 관리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-IP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조직 설계 및 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R&amp;R(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역할과 책임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-IP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 구축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-IP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교육 수강 및 매뉴얼 구축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35467"/>
                  </a:ext>
                </a:extLst>
              </a:tr>
              <a:tr h="4568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해외진출</a:t>
                      </a:r>
                      <a:endParaRPr lang="en-US" altLang="ko-KR" sz="16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</a:t>
                      </a:r>
                      <a:endParaRPr lang="ko-KR" altLang="en-US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해외 출원 필요성 검토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 선정</a:t>
                      </a:r>
                      <a:r>
                        <a:rPr lang="en-US" altLang="ko-KR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명세서 보정 등</a:t>
                      </a:r>
                      <a:endParaRPr lang="en-US" altLang="ko-KR" sz="1200" b="1" baseline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비용</a:t>
                      </a:r>
                      <a:r>
                        <a:rPr lang="en-US" altLang="ko-KR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 절감 및 강한 특허권 확보를 위한 해외 출원 및 해외 진출 전략 마련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575860"/>
                  </a:ext>
                </a:extLst>
              </a:tr>
              <a:tr h="405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특허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en-US" altLang="ko-KR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시장 동향</a:t>
                      </a:r>
                      <a:r>
                        <a:rPr lang="en-US" altLang="ko-KR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경쟁사 출원</a:t>
                      </a:r>
                      <a:endParaRPr lang="en-US" altLang="ko-KR" sz="1200" b="1" baseline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동향 분석 및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선행기술조사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해외 진출 필요성이 인정되는</a:t>
                      </a:r>
                      <a:endParaRPr lang="en-US" altLang="ko-KR" sz="12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국가의 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보호제도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출원 비용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출원 전략 마련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128214"/>
                  </a:ext>
                </a:extLst>
              </a:tr>
              <a:tr h="4057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연계</a:t>
                      </a:r>
                      <a:endParaRPr lang="en-US" altLang="ko-KR" sz="16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제품화 전략</a:t>
                      </a:r>
                      <a:endParaRPr lang="ko-KR" altLang="en-US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수요자 분석을 통한 </a:t>
                      </a:r>
                      <a:r>
                        <a:rPr lang="en-US" altLang="ko-KR" sz="1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en-US" altLang="ko-KR" sz="16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 제품의 설계 및 디자인</a:t>
                      </a:r>
                      <a:endParaRPr lang="en-US" altLang="ko-KR" sz="1600" b="1" baseline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463799"/>
                  </a:ext>
                </a:extLst>
              </a:tr>
              <a:tr h="405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국내외 </a:t>
                      </a:r>
                      <a:r>
                        <a:rPr lang="en-US" altLang="ko-KR" sz="1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en-US" altLang="ko-KR" sz="16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동향 및 선행기술조사 및 제품 설계 방향</a:t>
                      </a:r>
                      <a:endParaRPr lang="ko-KR" alt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171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2939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616036" y="2026781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857746" y="3212975"/>
            <a:ext cx="2304256" cy="2304256"/>
            <a:chOff x="983432" y="3422605"/>
            <a:chExt cx="2304256" cy="2304256"/>
          </a:xfrm>
          <a:solidFill>
            <a:srgbClr val="B486DA"/>
          </a:solidFill>
        </p:grpSpPr>
        <p:sp>
          <p:nvSpPr>
            <p:cNvPr id="34" name="타원 33"/>
            <p:cNvSpPr/>
            <p:nvPr/>
          </p:nvSpPr>
          <p:spPr>
            <a:xfrm>
              <a:off x="983432" y="3422605"/>
              <a:ext cx="2304256" cy="2304256"/>
            </a:xfrm>
            <a:prstGeom prst="ellipse">
              <a:avLst/>
            </a:prstGeom>
            <a:grpFill/>
            <a:ln w="76200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31778" y="4343900"/>
              <a:ext cx="135005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인식 대상</a:t>
              </a:r>
              <a:endParaRPr lang="ko-KR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732117" y="3212974"/>
            <a:ext cx="2304256" cy="2304256"/>
            <a:chOff x="8616280" y="3422605"/>
            <a:chExt cx="2304256" cy="2304256"/>
          </a:xfrm>
          <a:solidFill>
            <a:srgbClr val="B486DA"/>
          </a:solidFill>
        </p:grpSpPr>
        <p:sp>
          <p:nvSpPr>
            <p:cNvPr id="37" name="타원 36"/>
            <p:cNvSpPr/>
            <p:nvPr/>
          </p:nvSpPr>
          <p:spPr>
            <a:xfrm>
              <a:off x="8616280" y="3422605"/>
              <a:ext cx="2304256" cy="2304256"/>
            </a:xfrm>
            <a:prstGeom prst="ellipse">
              <a:avLst/>
            </a:prstGeom>
            <a:grpFill/>
            <a:ln w="76200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27848" y="4343900"/>
              <a:ext cx="135005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표현 방식</a:t>
              </a:r>
              <a:endParaRPr lang="ko-KR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99856" y="2602506"/>
            <a:ext cx="1944216" cy="3490790"/>
            <a:chOff x="4943872" y="2708920"/>
            <a:chExt cx="1944216" cy="3165155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4943872" y="2708920"/>
              <a:ext cx="1944216" cy="31651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5769446" y="5479629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555717" y="296450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41880" y="296450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리턴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오른쪽 화살표 47"/>
          <p:cNvSpPr/>
          <p:nvPr/>
        </p:nvSpPr>
        <p:spPr>
          <a:xfrm rot="10800000">
            <a:off x="3493543" y="3983980"/>
            <a:ext cx="770682" cy="576186"/>
          </a:xfrm>
          <a:prstGeom prst="rightArrow">
            <a:avLst>
              <a:gd name="adj1" fmla="val 50000"/>
              <a:gd name="adj2" fmla="val 89675"/>
            </a:avLst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오른쪽 화살표 48"/>
          <p:cNvSpPr/>
          <p:nvPr/>
        </p:nvSpPr>
        <p:spPr>
          <a:xfrm>
            <a:off x="7352753" y="3983980"/>
            <a:ext cx="770682" cy="576186"/>
          </a:xfrm>
          <a:prstGeom prst="rightArrow">
            <a:avLst>
              <a:gd name="adj1" fmla="val 50000"/>
              <a:gd name="adj2" fmla="val 89675"/>
            </a:avLst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95887" y="2905066"/>
            <a:ext cx="1747118" cy="26548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8034" y="1772816"/>
            <a:ext cx="11470325" cy="482453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570373" y="2748776"/>
            <a:ext cx="367024" cy="45720"/>
            <a:chOff x="5570373" y="2715332"/>
            <a:chExt cx="367024" cy="45720"/>
          </a:xfrm>
        </p:grpSpPr>
        <p:sp>
          <p:nvSpPr>
            <p:cNvPr id="53" name="타원 52"/>
            <p:cNvSpPr/>
            <p:nvPr/>
          </p:nvSpPr>
          <p:spPr>
            <a:xfrm>
              <a:off x="5570373" y="2715332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638154" y="2715332"/>
              <a:ext cx="2992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914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왼쪽 중괄호 24"/>
          <p:cNvSpPr/>
          <p:nvPr/>
        </p:nvSpPr>
        <p:spPr>
          <a:xfrm rot="16200000">
            <a:off x="5752145" y="2132426"/>
            <a:ext cx="677640" cy="7334746"/>
          </a:xfrm>
          <a:prstGeom prst="leftBrace">
            <a:avLst>
              <a:gd name="adj1" fmla="val 108494"/>
              <a:gd name="adj2" fmla="val 51569"/>
            </a:avLst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68018" y="6234894"/>
            <a:ext cx="724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복합적인 인식 기술과 다양한 콘텐츠 표현 방식이 적용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755034"/>
              </p:ext>
            </p:extLst>
          </p:nvPr>
        </p:nvGraphicFramePr>
        <p:xfrm>
          <a:off x="647032" y="2142071"/>
          <a:ext cx="33593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381">
                  <a:extLst>
                    <a:ext uri="{9D8B030D-6E8A-4147-A177-3AD203B41FA5}">
                      <a16:colId xmlns:a16="http://schemas.microsoft.com/office/drawing/2014/main" val="3498421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인식 기술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4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27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이미지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컬러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9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GPS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인식</a:t>
                      </a:r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520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음성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인식</a:t>
                      </a:r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54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얼굴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사람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9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스마트폰 센서 인식</a:t>
                      </a:r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0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태펀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및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OCR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9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공공데이터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3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비콘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8107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579714"/>
              </p:ext>
            </p:extLst>
          </p:nvPr>
        </p:nvGraphicFramePr>
        <p:xfrm>
          <a:off x="4367808" y="2132856"/>
          <a:ext cx="339098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0982">
                  <a:extLst>
                    <a:ext uri="{9D8B030D-6E8A-4147-A177-3AD203B41FA5}">
                      <a16:colId xmlns:a16="http://schemas.microsoft.com/office/drawing/2014/main" val="4169628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</a:t>
                      </a:r>
                      <a:r>
                        <a:rPr lang="ko-KR" altLang="en-US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응용 방식</a:t>
                      </a:r>
                      <a:endParaRPr lang="en-US" altLang="ko-KR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B4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9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 인식</a:t>
                      </a:r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92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거리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각도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5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 및 장소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5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컬러 인식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맵핑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4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마커리스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5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궤적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4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조합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8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순차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5306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15401"/>
              </p:ext>
            </p:extLst>
          </p:nvPr>
        </p:nvGraphicFramePr>
        <p:xfrm>
          <a:off x="8054002" y="2132859"/>
          <a:ext cx="3442598" cy="333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598">
                  <a:extLst>
                    <a:ext uri="{9D8B030D-6E8A-4147-A177-3AD203B41FA5}">
                      <a16:colId xmlns:a16="http://schemas.microsoft.com/office/drawing/2014/main" val="3003117562"/>
                    </a:ext>
                  </a:extLst>
                </a:gridCol>
              </a:tblGrid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표현방식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B4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53777"/>
                  </a:ext>
                </a:extLst>
              </a:tr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비디오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89405"/>
                  </a:ext>
                </a:extLst>
              </a:tr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487450"/>
                  </a:ext>
                </a:extLst>
              </a:tr>
              <a:tr h="681576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크로마키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포토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75626"/>
                  </a:ext>
                </a:extLst>
              </a:tr>
              <a:tr h="681576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크로마키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비디오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96749"/>
                  </a:ext>
                </a:extLst>
              </a:tr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APP 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31207"/>
                  </a:ext>
                </a:extLst>
              </a:tr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3D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586461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>
            <a:off x="3877622" y="2193404"/>
            <a:ext cx="650578" cy="650578"/>
            <a:chOff x="3861246" y="2244317"/>
            <a:chExt cx="650578" cy="650578"/>
          </a:xfrm>
        </p:grpSpPr>
        <p:sp>
          <p:nvSpPr>
            <p:cNvPr id="40" name="타원 39"/>
            <p:cNvSpPr/>
            <p:nvPr/>
          </p:nvSpPr>
          <p:spPr>
            <a:xfrm>
              <a:off x="3861246" y="2244317"/>
              <a:ext cx="650578" cy="650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3929806" y="2312877"/>
              <a:ext cx="513458" cy="513458"/>
              <a:chOff x="6964536" y="356470"/>
              <a:chExt cx="1075680" cy="1075680"/>
            </a:xfrm>
            <a:solidFill>
              <a:srgbClr val="B486DA"/>
            </a:solidFill>
          </p:grpSpPr>
          <p:sp>
            <p:nvSpPr>
              <p:cNvPr id="45" name="직사각형 44"/>
              <p:cNvSpPr/>
              <p:nvPr/>
            </p:nvSpPr>
            <p:spPr>
              <a:xfrm>
                <a:off x="6964536" y="765475"/>
                <a:ext cx="1075680" cy="2872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6964535" y="750679"/>
                <a:ext cx="1075680" cy="2872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7581107" y="2183394"/>
            <a:ext cx="650578" cy="650578"/>
            <a:chOff x="3861246" y="2244317"/>
            <a:chExt cx="650578" cy="650578"/>
          </a:xfrm>
        </p:grpSpPr>
        <p:sp>
          <p:nvSpPr>
            <p:cNvPr id="48" name="타원 47"/>
            <p:cNvSpPr/>
            <p:nvPr/>
          </p:nvSpPr>
          <p:spPr>
            <a:xfrm>
              <a:off x="3861246" y="2244317"/>
              <a:ext cx="650578" cy="650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929806" y="2312877"/>
              <a:ext cx="513458" cy="513458"/>
              <a:chOff x="6964536" y="356470"/>
              <a:chExt cx="1075680" cy="1075680"/>
            </a:xfrm>
            <a:solidFill>
              <a:srgbClr val="B486DA"/>
            </a:solidFill>
          </p:grpSpPr>
          <p:sp>
            <p:nvSpPr>
              <p:cNvPr id="50" name="직사각형 49"/>
              <p:cNvSpPr/>
              <p:nvPr/>
            </p:nvSpPr>
            <p:spPr>
              <a:xfrm>
                <a:off x="6964536" y="765475"/>
                <a:ext cx="1075680" cy="2872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6964535" y="750679"/>
                <a:ext cx="1075680" cy="2872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551384" y="176352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구현 </a:t>
            </a:r>
            <a:r>
              <a:rPr lang="ko-KR" altLang="en-US" dirty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</a:p>
        </p:txBody>
      </p:sp>
    </p:spTree>
    <p:extLst>
      <p:ext uri="{BB962C8B-B14F-4D97-AF65-F5344CB8AC3E}">
        <p14:creationId xmlns:p14="http://schemas.microsoft.com/office/powerpoint/2010/main" val="9198254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9336" y="160159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242690" y="1710272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동향 분석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0936" y="2465011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플랫폼의 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희망 용도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3529" y="4880187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국가별 부동산 중개 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육성 정책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12419"/>
              </p:ext>
            </p:extLst>
          </p:nvPr>
        </p:nvGraphicFramePr>
        <p:xfrm>
          <a:off x="3640359" y="427625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521">
                  <a:extLst>
                    <a:ext uri="{9D8B030D-6E8A-4147-A177-3AD203B41FA5}">
                      <a16:colId xmlns:a16="http://schemas.microsoft.com/office/drawing/2014/main" val="4201041761"/>
                    </a:ext>
                  </a:extLst>
                </a:gridCol>
                <a:gridCol w="6752479">
                  <a:extLst>
                    <a:ext uri="{9D8B030D-6E8A-4147-A177-3AD203B41FA5}">
                      <a16:colId xmlns:a16="http://schemas.microsoft.com/office/drawing/2014/main" val="94288226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국가별 부동산 중개 플랫폼</a:t>
                      </a:r>
                      <a:endParaRPr lang="ko-KR" altLang="en-US" dirty="0"/>
                    </a:p>
                  </a:txBody>
                  <a:tcPr>
                    <a:solidFill>
                      <a:srgbClr val="B486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4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직방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다방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한방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집토스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동네 등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11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미국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Zillow, </a:t>
                      </a:r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trulia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realtor, </a:t>
                      </a:r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redfin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forsalebyowner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49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일본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Suumo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athome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homes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6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중국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贝壳找房</a:t>
                      </a:r>
                      <a:r>
                        <a:rPr lang="en-US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安居客</a:t>
                      </a:r>
                      <a:r>
                        <a:rPr lang="en-US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58</a:t>
                      </a:r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同城租房</a:t>
                      </a:r>
                      <a:r>
                        <a:rPr lang="en-US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租房</a:t>
                      </a:r>
                      <a:r>
                        <a:rPr lang="en-US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自如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503515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889825" y="2188011"/>
            <a:ext cx="69878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 거주 전 확인해야할 실용적인 정보 제공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서울대 많이 보낸 고등학교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등의 학군 위치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매물이 투자의 목적으로 괜찮은지 파악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하는것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사는데 불편한 점이나 편한 점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 거주자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 매물이 사라지면 좋겠다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3071664" y="2276872"/>
            <a:ext cx="0" cy="3706114"/>
          </a:xfrm>
          <a:prstGeom prst="line">
            <a:avLst/>
          </a:prstGeom>
          <a:ln>
            <a:solidFill>
              <a:srgbClr val="D9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696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9336" y="160159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242690" y="1710272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현황과 전망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698" y="1988840"/>
            <a:ext cx="11613950" cy="4643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008" y="2100810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부동산 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계약 플랫폼의 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현황과 전망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212" y="556310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중개 플랫폼서비스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분야별 현황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823" y="381220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부동산 중개 플랫폼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현황 및 전망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79376" y="3274991"/>
            <a:ext cx="11233248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79376" y="4976094"/>
            <a:ext cx="11233248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367562"/>
              </p:ext>
            </p:extLst>
          </p:nvPr>
        </p:nvGraphicFramePr>
        <p:xfrm>
          <a:off x="9738424" y="1860471"/>
          <a:ext cx="2143125" cy="123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r:id="rId5" imgW="2142720" imgH="1275840" progId="">
                  <p:embed/>
                </p:oleObj>
              </mc:Choice>
              <mc:Fallback>
                <p:oleObj r:id="rId5" imgW="2142720" imgH="1275840" progId="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38424" y="1860471"/>
                        <a:ext cx="2143125" cy="1231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769293"/>
              </p:ext>
            </p:extLst>
          </p:nvPr>
        </p:nvGraphicFramePr>
        <p:xfrm>
          <a:off x="9738424" y="3447662"/>
          <a:ext cx="2143125" cy="13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r:id="rId7" imgW="2266560" imgH="1437840" progId="">
                  <p:embed/>
                </p:oleObj>
              </mc:Choice>
              <mc:Fallback>
                <p:oleObj r:id="rId7" imgW="2266560" imgH="1437840" progId="">
                  <p:embed/>
                  <p:pic>
                    <p:nvPicPr>
                      <p:cNvPr id="16" name="개체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38424" y="3447662"/>
                        <a:ext cx="2143125" cy="131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657020"/>
              </p:ext>
            </p:extLst>
          </p:nvPr>
        </p:nvGraphicFramePr>
        <p:xfrm>
          <a:off x="9738424" y="5192977"/>
          <a:ext cx="2143125" cy="1240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r:id="rId9" imgW="2380680" imgH="1428480" progId="">
                  <p:embed/>
                </p:oleObj>
              </mc:Choice>
              <mc:Fallback>
                <p:oleObj r:id="rId9" imgW="2380680" imgH="1428480" progId="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38424" y="5192977"/>
                        <a:ext cx="2143125" cy="1240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560022" y="3483167"/>
            <a:ext cx="524214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2018.01 ~ 02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 월 평균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9.3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백만명이 이용한다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이용자가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54%,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33%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 이용자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13%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이용자가 많다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분양정보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뉴스서비스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주거지원 서비스 등을 제공하고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있으나 다수의 매물을 확보하고 있다는 점이 핵심 경쟁력이다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3222" y="1998879"/>
            <a:ext cx="49215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 교통부 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들여  부동산 </a:t>
            </a:r>
            <a:r>
              <a:rPr lang="ko-KR" altLang="en-US" sz="1600" b="1" spc="-15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시스템을 구축하기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위해 관계 기관 협의체 구성이 나선 것으로 보인다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인해 앞으로 전자 계약 을 도입하는 중개 플랫폼 이 점점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등장 할 것으로 전망된다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2241" y="5042020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94817" y="503705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중분류 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30020" y="504440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소분류 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03946" y="5732471"/>
            <a:ext cx="81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식품 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 레저 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 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32351" y="5732471"/>
            <a:ext cx="1499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식음료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정보제공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 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91117" y="5732471"/>
            <a:ext cx="17395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 주문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배달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음료유통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정보제공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선결제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식대관리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 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318206" y="5428819"/>
            <a:ext cx="6017069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81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34559" y="2445855"/>
            <a:ext cx="3478459" cy="3478459"/>
            <a:chOff x="734740" y="1901865"/>
            <a:chExt cx="3478459" cy="3478459"/>
          </a:xfrm>
        </p:grpSpPr>
        <p:sp>
          <p:nvSpPr>
            <p:cNvPr id="6" name="타원 5"/>
            <p:cNvSpPr/>
            <p:nvPr/>
          </p:nvSpPr>
          <p:spPr>
            <a:xfrm>
              <a:off x="734740" y="1901865"/>
              <a:ext cx="3478459" cy="347845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97" y="2431513"/>
              <a:ext cx="1827744" cy="18277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60097" y="4496652"/>
              <a:ext cx="1827744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신뢰받는 기업</a:t>
              </a:r>
              <a:endParaRPr lang="ko-KR" altLang="en-US" sz="23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01506" y="3235124"/>
            <a:ext cx="57422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기업이 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책임을 다하며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소외계층을 위하여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환원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조세의 정의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바로잡아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정책에 반영되도록 노력하겠습니다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쉼 없는 변화와 혁신으로 미래를 여는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창조기업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나무처럼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조용히 성장하겠습니다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97921" y="1947320"/>
            <a:ext cx="6949449" cy="1091153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3410" y="2254369"/>
            <a:ext cx="5418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혁신으로 미래를 여는 기업이 되겠습니다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5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13243" y="2075246"/>
            <a:ext cx="6915738" cy="423407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0" y="0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25762" y="2320121"/>
            <a:ext cx="2657805" cy="855428"/>
            <a:chOff x="452182" y="2244890"/>
            <a:chExt cx="2657805" cy="855428"/>
          </a:xfrm>
        </p:grpSpPr>
        <p:sp>
          <p:nvSpPr>
            <p:cNvPr id="108" name="TextBox 107"/>
            <p:cNvSpPr txBox="1"/>
            <p:nvPr/>
          </p:nvSpPr>
          <p:spPr>
            <a:xfrm>
              <a:off x="452182" y="2638653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개별 사이트 구성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err="1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지원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94539" y="5275844"/>
            <a:ext cx="2737146" cy="1090151"/>
            <a:chOff x="9141114" y="5178519"/>
            <a:chExt cx="2737146" cy="1090151"/>
          </a:xfrm>
        </p:grpSpPr>
        <p:sp>
          <p:nvSpPr>
            <p:cNvPr id="102" name="TextBox 101"/>
            <p:cNvSpPr txBox="1"/>
            <p:nvPr/>
          </p:nvSpPr>
          <p:spPr>
            <a:xfrm>
              <a:off x="9141114" y="5622339"/>
              <a:ext cx="273714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 분석 및 매물 정보와 거래 정보를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 제공할 수 있도록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구축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Text Box 8"/>
            <p:cNvSpPr txBox="1">
              <a:spLocks noChangeArrowheads="1"/>
            </p:cNvSpPr>
            <p:nvPr/>
          </p:nvSpPr>
          <p:spPr bwMode="auto">
            <a:xfrm>
              <a:off x="9141114" y="5178519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5568" y="5283013"/>
            <a:ext cx="2926526" cy="1068938"/>
            <a:chOff x="199632" y="5199732"/>
            <a:chExt cx="2926526" cy="1068938"/>
          </a:xfrm>
        </p:grpSpPr>
        <p:sp>
          <p:nvSpPr>
            <p:cNvPr id="99" name="TextBox 98"/>
            <p:cNvSpPr txBox="1"/>
            <p:nvPr/>
          </p:nvSpPr>
          <p:spPr>
            <a:xfrm>
              <a:off x="199632" y="5622339"/>
              <a:ext cx="292652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보안이 요구되는 등기필증들을 암호화하여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안전하게 관리 될 수 있도록 기술 축적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Ex)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블록체인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암호화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축적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113" name="도넛 112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7757954" y="5819375"/>
              <a:ext cx="397876" cy="425493"/>
              <a:chOff x="3263725" y="5646638"/>
              <a:chExt cx="323850" cy="342900"/>
            </a:xfrm>
            <a:solidFill>
              <a:srgbClr val="FFFFFF"/>
            </a:solidFill>
          </p:grpSpPr>
          <p:sp>
            <p:nvSpPr>
              <p:cNvPr id="138" name="Freeform 231"/>
              <p:cNvSpPr>
                <a:spLocks noEditPoints="1"/>
              </p:cNvSpPr>
              <p:nvPr/>
            </p:nvSpPr>
            <p:spPr bwMode="auto">
              <a:xfrm>
                <a:off x="3263725" y="5646638"/>
                <a:ext cx="323850" cy="104775"/>
              </a:xfrm>
              <a:custGeom>
                <a:avLst/>
                <a:gdLst/>
                <a:ahLst/>
                <a:cxnLst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4"/>
                  </a:cxn>
                  <a:cxn ang="0">
                    <a:pos x="190" y="14"/>
                  </a:cxn>
                  <a:cxn ang="0">
                    <a:pos x="190" y="52"/>
                  </a:cxn>
                  <a:cxn ang="0">
                    <a:pos x="14" y="52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204" y="14"/>
                    </a:move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4"/>
                    </a:lnTo>
                    <a:close/>
                    <a:moveTo>
                      <a:pt x="190" y="14"/>
                    </a:moveTo>
                    <a:lnTo>
                      <a:pt x="190" y="52"/>
                    </a:lnTo>
                    <a:lnTo>
                      <a:pt x="14" y="52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9" name="Freeform 232"/>
              <p:cNvSpPr>
                <a:spLocks/>
              </p:cNvSpPr>
              <p:nvPr/>
            </p:nvSpPr>
            <p:spPr bwMode="auto">
              <a:xfrm>
                <a:off x="3489150" y="568156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Freeform 233"/>
              <p:cNvSpPr>
                <a:spLocks noEditPoints="1"/>
              </p:cNvSpPr>
              <p:nvPr/>
            </p:nvSpPr>
            <p:spPr bwMode="auto">
              <a:xfrm>
                <a:off x="3263725" y="5767288"/>
                <a:ext cx="323850" cy="104775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4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4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2"/>
                  </a:cxn>
                  <a:cxn ang="0">
                    <a:pos x="204" y="12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0"/>
                  </a:cxn>
                  <a:cxn ang="0">
                    <a:pos x="190" y="0"/>
                  </a:cxn>
                  <a:cxn ang="0">
                    <a:pos x="190" y="0"/>
                  </a:cxn>
                  <a:cxn ang="0">
                    <a:pos x="190" y="14"/>
                  </a:cxn>
                  <a:cxn ang="0">
                    <a:pos x="190" y="50"/>
                  </a:cxn>
                  <a:cxn ang="0">
                    <a:pos x="14" y="50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190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4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4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0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90" y="14"/>
                    </a:moveTo>
                    <a:lnTo>
                      <a:pt x="190" y="50"/>
                    </a:lnTo>
                    <a:lnTo>
                      <a:pt x="14" y="50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1" name="Freeform 234"/>
              <p:cNvSpPr>
                <a:spLocks/>
              </p:cNvSpPr>
              <p:nvPr/>
            </p:nvSpPr>
            <p:spPr bwMode="auto">
              <a:xfrm>
                <a:off x="3489150" y="580221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8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0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2" name="Freeform 235"/>
              <p:cNvSpPr>
                <a:spLocks noEditPoints="1"/>
              </p:cNvSpPr>
              <p:nvPr/>
            </p:nvSpPr>
            <p:spPr bwMode="auto">
              <a:xfrm>
                <a:off x="3263725" y="5884763"/>
                <a:ext cx="323850" cy="104775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4"/>
                  </a:cxn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4" y="52"/>
                  </a:cxn>
                  <a:cxn ang="0">
                    <a:pos x="14" y="16"/>
                  </a:cxn>
                  <a:cxn ang="0">
                    <a:pos x="190" y="16"/>
                  </a:cxn>
                  <a:cxn ang="0">
                    <a:pos x="190" y="52"/>
                  </a:cxn>
                  <a:cxn ang="0">
                    <a:pos x="14" y="52"/>
                  </a:cxn>
                </a:cxnLst>
                <a:rect l="0" t="0" r="r" b="b"/>
                <a:pathLst>
                  <a:path w="204" h="66">
                    <a:moveTo>
                      <a:pt x="12" y="66"/>
                    </a:move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4"/>
                    </a:lnTo>
                    <a:lnTo>
                      <a:pt x="204" y="14"/>
                    </a:ln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  <a:moveTo>
                      <a:pt x="14" y="52"/>
                    </a:moveTo>
                    <a:lnTo>
                      <a:pt x="14" y="16"/>
                    </a:lnTo>
                    <a:lnTo>
                      <a:pt x="190" y="16"/>
                    </a:lnTo>
                    <a:lnTo>
                      <a:pt x="19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" name="Freeform 236"/>
              <p:cNvSpPr>
                <a:spLocks/>
              </p:cNvSpPr>
              <p:nvPr/>
            </p:nvSpPr>
            <p:spPr bwMode="auto">
              <a:xfrm>
                <a:off x="3489150" y="5919688"/>
                <a:ext cx="57150" cy="2222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4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6" h="14">
                    <a:moveTo>
                      <a:pt x="32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24" name="Freeform 60"/>
          <p:cNvSpPr>
            <a:spLocks/>
          </p:cNvSpPr>
          <p:nvPr/>
        </p:nvSpPr>
        <p:spPr bwMode="auto">
          <a:xfrm>
            <a:off x="4046426" y="5824566"/>
            <a:ext cx="385601" cy="276841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112"/>
              </a:cxn>
              <a:cxn ang="0">
                <a:pos x="156" y="112"/>
              </a:cxn>
              <a:cxn ang="0">
                <a:pos x="156" y="112"/>
              </a:cxn>
              <a:cxn ang="0">
                <a:pos x="156" y="0"/>
              </a:cxn>
              <a:cxn ang="0">
                <a:pos x="156" y="0"/>
              </a:cxn>
              <a:cxn ang="0">
                <a:pos x="0" y="0"/>
              </a:cxn>
              <a:cxn ang="0">
                <a:pos x="0" y="0"/>
              </a:cxn>
              <a:cxn ang="0">
                <a:pos x="0" y="112"/>
              </a:cxn>
              <a:cxn ang="0">
                <a:pos x="0" y="112"/>
              </a:cxn>
            </a:cxnLst>
            <a:rect l="0" t="0" r="r" b="b"/>
            <a:pathLst>
              <a:path w="156" h="112">
                <a:moveTo>
                  <a:pt x="0" y="112"/>
                </a:moveTo>
                <a:lnTo>
                  <a:pt x="0" y="112"/>
                </a:lnTo>
                <a:lnTo>
                  <a:pt x="156" y="112"/>
                </a:lnTo>
                <a:lnTo>
                  <a:pt x="156" y="112"/>
                </a:lnTo>
                <a:lnTo>
                  <a:pt x="156" y="0"/>
                </a:lnTo>
                <a:lnTo>
                  <a:pt x="156" y="0"/>
                </a:lnTo>
                <a:lnTo>
                  <a:pt x="0" y="0"/>
                </a:lnTo>
                <a:lnTo>
                  <a:pt x="0" y="0"/>
                </a:lnTo>
                <a:lnTo>
                  <a:pt x="0" y="112"/>
                </a:lnTo>
                <a:lnTo>
                  <a:pt x="0" y="11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Freeform 61"/>
          <p:cNvSpPr>
            <a:spLocks noEditPoints="1"/>
          </p:cNvSpPr>
          <p:nvPr/>
        </p:nvSpPr>
        <p:spPr bwMode="auto">
          <a:xfrm>
            <a:off x="3962385" y="5735582"/>
            <a:ext cx="548741" cy="553682"/>
          </a:xfrm>
          <a:custGeom>
            <a:avLst/>
            <a:gdLst/>
            <a:ahLst/>
            <a:cxnLst>
              <a:cxn ang="0">
                <a:pos x="18" y="184"/>
              </a:cxn>
              <a:cxn ang="0">
                <a:pos x="72" y="184"/>
              </a:cxn>
              <a:cxn ang="0">
                <a:pos x="72" y="184"/>
              </a:cxn>
              <a:cxn ang="0">
                <a:pos x="64" y="196"/>
              </a:cxn>
              <a:cxn ang="0">
                <a:pos x="56" y="212"/>
              </a:cxn>
              <a:cxn ang="0">
                <a:pos x="56" y="212"/>
              </a:cxn>
              <a:cxn ang="0">
                <a:pos x="54" y="218"/>
              </a:cxn>
              <a:cxn ang="0">
                <a:pos x="54" y="222"/>
              </a:cxn>
              <a:cxn ang="0">
                <a:pos x="58" y="224"/>
              </a:cxn>
              <a:cxn ang="0">
                <a:pos x="64" y="224"/>
              </a:cxn>
              <a:cxn ang="0">
                <a:pos x="106" y="224"/>
              </a:cxn>
              <a:cxn ang="0">
                <a:pos x="118" y="224"/>
              </a:cxn>
              <a:cxn ang="0">
                <a:pos x="160" y="224"/>
              </a:cxn>
              <a:cxn ang="0">
                <a:pos x="160" y="224"/>
              </a:cxn>
              <a:cxn ang="0">
                <a:pos x="166" y="224"/>
              </a:cxn>
              <a:cxn ang="0">
                <a:pos x="168" y="222"/>
              </a:cxn>
              <a:cxn ang="0">
                <a:pos x="170" y="218"/>
              </a:cxn>
              <a:cxn ang="0">
                <a:pos x="168" y="212"/>
              </a:cxn>
              <a:cxn ang="0">
                <a:pos x="168" y="212"/>
              </a:cxn>
              <a:cxn ang="0">
                <a:pos x="160" y="196"/>
              </a:cxn>
              <a:cxn ang="0">
                <a:pos x="152" y="184"/>
              </a:cxn>
              <a:cxn ang="0">
                <a:pos x="206" y="184"/>
              </a:cxn>
              <a:cxn ang="0">
                <a:pos x="206" y="184"/>
              </a:cxn>
              <a:cxn ang="0">
                <a:pos x="212" y="182"/>
              </a:cxn>
              <a:cxn ang="0">
                <a:pos x="218" y="178"/>
              </a:cxn>
              <a:cxn ang="0">
                <a:pos x="222" y="174"/>
              </a:cxn>
              <a:cxn ang="0">
                <a:pos x="222" y="166"/>
              </a:cxn>
              <a:cxn ang="0">
                <a:pos x="222" y="18"/>
              </a:cxn>
              <a:cxn ang="0">
                <a:pos x="222" y="18"/>
              </a:cxn>
              <a:cxn ang="0">
                <a:pos x="222" y="12"/>
              </a:cxn>
              <a:cxn ang="0">
                <a:pos x="218" y="6"/>
              </a:cxn>
              <a:cxn ang="0">
                <a:pos x="212" y="2"/>
              </a:cxn>
              <a:cxn ang="0">
                <a:pos x="206" y="0"/>
              </a:cxn>
              <a:cxn ang="0">
                <a:pos x="134" y="0"/>
              </a:cxn>
              <a:cxn ang="0">
                <a:pos x="134" y="0"/>
              </a:cxn>
              <a:cxn ang="0">
                <a:pos x="90" y="0"/>
              </a:cxn>
              <a:cxn ang="0">
                <a:pos x="90" y="0"/>
              </a:cxn>
              <a:cxn ang="0">
                <a:pos x="18" y="0"/>
              </a:cxn>
              <a:cxn ang="0">
                <a:pos x="18" y="0"/>
              </a:cxn>
              <a:cxn ang="0">
                <a:pos x="12" y="2"/>
              </a:cxn>
              <a:cxn ang="0">
                <a:pos x="6" y="6"/>
              </a:cxn>
              <a:cxn ang="0">
                <a:pos x="2" y="12"/>
              </a:cxn>
              <a:cxn ang="0">
                <a:pos x="0" y="18"/>
              </a:cxn>
              <a:cxn ang="0">
                <a:pos x="0" y="166"/>
              </a:cxn>
              <a:cxn ang="0">
                <a:pos x="0" y="166"/>
              </a:cxn>
              <a:cxn ang="0">
                <a:pos x="2" y="174"/>
              </a:cxn>
              <a:cxn ang="0">
                <a:pos x="6" y="178"/>
              </a:cxn>
              <a:cxn ang="0">
                <a:pos x="12" y="182"/>
              </a:cxn>
              <a:cxn ang="0">
                <a:pos x="18" y="184"/>
              </a:cxn>
              <a:cxn ang="0">
                <a:pos x="18" y="184"/>
              </a:cxn>
              <a:cxn ang="0">
                <a:pos x="16" y="16"/>
              </a:cxn>
              <a:cxn ang="0">
                <a:pos x="16" y="16"/>
              </a:cxn>
              <a:cxn ang="0">
                <a:pos x="206" y="16"/>
              </a:cxn>
              <a:cxn ang="0">
                <a:pos x="206" y="16"/>
              </a:cxn>
              <a:cxn ang="0">
                <a:pos x="206" y="168"/>
              </a:cxn>
              <a:cxn ang="0">
                <a:pos x="206" y="168"/>
              </a:cxn>
              <a:cxn ang="0">
                <a:pos x="16" y="168"/>
              </a:cxn>
              <a:cxn ang="0">
                <a:pos x="16" y="168"/>
              </a:cxn>
              <a:cxn ang="0">
                <a:pos x="16" y="16"/>
              </a:cxn>
              <a:cxn ang="0">
                <a:pos x="16" y="16"/>
              </a:cxn>
            </a:cxnLst>
            <a:rect l="0" t="0" r="r" b="b"/>
            <a:pathLst>
              <a:path w="222" h="224">
                <a:moveTo>
                  <a:pt x="18" y="184"/>
                </a:moveTo>
                <a:lnTo>
                  <a:pt x="72" y="184"/>
                </a:lnTo>
                <a:lnTo>
                  <a:pt x="72" y="184"/>
                </a:lnTo>
                <a:lnTo>
                  <a:pt x="64" y="196"/>
                </a:lnTo>
                <a:lnTo>
                  <a:pt x="56" y="212"/>
                </a:lnTo>
                <a:lnTo>
                  <a:pt x="56" y="212"/>
                </a:lnTo>
                <a:lnTo>
                  <a:pt x="54" y="218"/>
                </a:lnTo>
                <a:lnTo>
                  <a:pt x="54" y="222"/>
                </a:lnTo>
                <a:lnTo>
                  <a:pt x="58" y="224"/>
                </a:lnTo>
                <a:lnTo>
                  <a:pt x="64" y="224"/>
                </a:lnTo>
                <a:lnTo>
                  <a:pt x="106" y="224"/>
                </a:lnTo>
                <a:lnTo>
                  <a:pt x="118" y="224"/>
                </a:lnTo>
                <a:lnTo>
                  <a:pt x="160" y="224"/>
                </a:lnTo>
                <a:lnTo>
                  <a:pt x="160" y="224"/>
                </a:lnTo>
                <a:lnTo>
                  <a:pt x="166" y="224"/>
                </a:lnTo>
                <a:lnTo>
                  <a:pt x="168" y="222"/>
                </a:lnTo>
                <a:lnTo>
                  <a:pt x="170" y="218"/>
                </a:lnTo>
                <a:lnTo>
                  <a:pt x="168" y="212"/>
                </a:lnTo>
                <a:lnTo>
                  <a:pt x="168" y="212"/>
                </a:lnTo>
                <a:lnTo>
                  <a:pt x="160" y="196"/>
                </a:lnTo>
                <a:lnTo>
                  <a:pt x="152" y="184"/>
                </a:lnTo>
                <a:lnTo>
                  <a:pt x="206" y="184"/>
                </a:lnTo>
                <a:lnTo>
                  <a:pt x="206" y="184"/>
                </a:lnTo>
                <a:lnTo>
                  <a:pt x="212" y="182"/>
                </a:lnTo>
                <a:lnTo>
                  <a:pt x="218" y="178"/>
                </a:lnTo>
                <a:lnTo>
                  <a:pt x="222" y="174"/>
                </a:lnTo>
                <a:lnTo>
                  <a:pt x="222" y="166"/>
                </a:lnTo>
                <a:lnTo>
                  <a:pt x="222" y="18"/>
                </a:lnTo>
                <a:lnTo>
                  <a:pt x="222" y="18"/>
                </a:lnTo>
                <a:lnTo>
                  <a:pt x="222" y="12"/>
                </a:lnTo>
                <a:lnTo>
                  <a:pt x="218" y="6"/>
                </a:lnTo>
                <a:lnTo>
                  <a:pt x="212" y="2"/>
                </a:lnTo>
                <a:lnTo>
                  <a:pt x="206" y="0"/>
                </a:lnTo>
                <a:lnTo>
                  <a:pt x="134" y="0"/>
                </a:lnTo>
                <a:lnTo>
                  <a:pt x="134" y="0"/>
                </a:lnTo>
                <a:lnTo>
                  <a:pt x="90" y="0"/>
                </a:lnTo>
                <a:lnTo>
                  <a:pt x="90" y="0"/>
                </a:lnTo>
                <a:lnTo>
                  <a:pt x="18" y="0"/>
                </a:lnTo>
                <a:lnTo>
                  <a:pt x="18" y="0"/>
                </a:lnTo>
                <a:lnTo>
                  <a:pt x="12" y="2"/>
                </a:lnTo>
                <a:lnTo>
                  <a:pt x="6" y="6"/>
                </a:lnTo>
                <a:lnTo>
                  <a:pt x="2" y="12"/>
                </a:lnTo>
                <a:lnTo>
                  <a:pt x="0" y="18"/>
                </a:lnTo>
                <a:lnTo>
                  <a:pt x="0" y="166"/>
                </a:lnTo>
                <a:lnTo>
                  <a:pt x="0" y="166"/>
                </a:lnTo>
                <a:lnTo>
                  <a:pt x="2" y="174"/>
                </a:lnTo>
                <a:lnTo>
                  <a:pt x="6" y="178"/>
                </a:lnTo>
                <a:lnTo>
                  <a:pt x="12" y="182"/>
                </a:lnTo>
                <a:lnTo>
                  <a:pt x="18" y="184"/>
                </a:lnTo>
                <a:lnTo>
                  <a:pt x="18" y="184"/>
                </a:lnTo>
                <a:close/>
                <a:moveTo>
                  <a:pt x="16" y="16"/>
                </a:moveTo>
                <a:lnTo>
                  <a:pt x="16" y="16"/>
                </a:lnTo>
                <a:lnTo>
                  <a:pt x="206" y="16"/>
                </a:lnTo>
                <a:lnTo>
                  <a:pt x="206" y="16"/>
                </a:lnTo>
                <a:lnTo>
                  <a:pt x="206" y="168"/>
                </a:lnTo>
                <a:lnTo>
                  <a:pt x="206" y="168"/>
                </a:lnTo>
                <a:lnTo>
                  <a:pt x="16" y="168"/>
                </a:lnTo>
                <a:lnTo>
                  <a:pt x="16" y="168"/>
                </a:lnTo>
                <a:lnTo>
                  <a:pt x="16" y="16"/>
                </a:ln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112" name="도넛 111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985" y="5684576"/>
              <a:ext cx="538710" cy="53871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7577144" y="2037362"/>
              <a:ext cx="562422" cy="562422"/>
              <a:chOff x="8272593" y="1733439"/>
              <a:chExt cx="562422" cy="5624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4144" y="1851736"/>
                <a:ext cx="319320" cy="319320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2593" y="1733439"/>
                <a:ext cx="562422" cy="562422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grpSp>
          <p:nvGrpSpPr>
            <p:cNvPr id="3" name="그룹 2"/>
            <p:cNvGrpSpPr/>
            <p:nvPr/>
          </p:nvGrpSpPr>
          <p:grpSpPr>
            <a:xfrm>
              <a:off x="3762871" y="1902527"/>
              <a:ext cx="2928103" cy="2836290"/>
              <a:chOff x="3762871" y="1902527"/>
              <a:chExt cx="2928103" cy="2836290"/>
            </a:xfrm>
          </p:grpSpPr>
          <p:sp>
            <p:nvSpPr>
              <p:cNvPr id="111" name="도넛 110"/>
              <p:cNvSpPr/>
              <p:nvPr/>
            </p:nvSpPr>
            <p:spPr>
              <a:xfrm>
                <a:off x="5342578" y="3390422"/>
                <a:ext cx="1348396" cy="1348395"/>
              </a:xfrm>
              <a:prstGeom prst="donu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2580351">
                <a:off x="3913820" y="2910983"/>
                <a:ext cx="2072737" cy="367745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1" name="타원 120"/>
              <p:cNvSpPr/>
              <p:nvPr/>
            </p:nvSpPr>
            <p:spPr>
              <a:xfrm rot="1002068">
                <a:off x="3762871" y="1902527"/>
                <a:ext cx="933178" cy="933178"/>
              </a:xfrm>
              <a:prstGeom prst="ellipse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3929225" y="2171056"/>
              <a:ext cx="600470" cy="336987"/>
              <a:chOff x="4316520" y="1469441"/>
              <a:chExt cx="1242900" cy="697523"/>
            </a:xfrm>
            <a:solidFill>
              <a:schemeClr val="bg1"/>
            </a:solidFill>
          </p:grpSpPr>
          <p:sp>
            <p:nvSpPr>
              <p:cNvPr id="127" name="Freeform 47"/>
              <p:cNvSpPr>
                <a:spLocks/>
              </p:cNvSpPr>
              <p:nvPr/>
            </p:nvSpPr>
            <p:spPr bwMode="auto">
              <a:xfrm>
                <a:off x="4316520" y="1621586"/>
                <a:ext cx="853178" cy="545378"/>
              </a:xfrm>
              <a:custGeom>
                <a:avLst/>
                <a:gdLst>
                  <a:gd name="T0" fmla="*/ 1291 w 1321"/>
                  <a:gd name="T1" fmla="*/ 784 h 843"/>
                  <a:gd name="T2" fmla="*/ 379 w 1321"/>
                  <a:gd name="T3" fmla="*/ 784 h 843"/>
                  <a:gd name="T4" fmla="*/ 59 w 1321"/>
                  <a:gd name="T5" fmla="*/ 463 h 843"/>
                  <a:gd name="T6" fmla="*/ 379 w 1321"/>
                  <a:gd name="T7" fmla="*/ 143 h 843"/>
                  <a:gd name="T8" fmla="*/ 489 w 1321"/>
                  <a:gd name="T9" fmla="*/ 143 h 843"/>
                  <a:gd name="T10" fmla="*/ 515 w 1321"/>
                  <a:gd name="T11" fmla="*/ 128 h 843"/>
                  <a:gd name="T12" fmla="*/ 521 w 1321"/>
                  <a:gd name="T13" fmla="*/ 120 h 843"/>
                  <a:gd name="T14" fmla="*/ 556 w 1321"/>
                  <a:gd name="T15" fmla="*/ 50 h 843"/>
                  <a:gd name="T16" fmla="*/ 547 w 1321"/>
                  <a:gd name="T17" fmla="*/ 9 h 843"/>
                  <a:gd name="T18" fmla="*/ 506 w 1321"/>
                  <a:gd name="T19" fmla="*/ 18 h 843"/>
                  <a:gd name="T20" fmla="*/ 471 w 1321"/>
                  <a:gd name="T21" fmla="*/ 84 h 843"/>
                  <a:gd name="T22" fmla="*/ 379 w 1321"/>
                  <a:gd name="T23" fmla="*/ 84 h 843"/>
                  <a:gd name="T24" fmla="*/ 0 w 1321"/>
                  <a:gd name="T25" fmla="*/ 463 h 843"/>
                  <a:gd name="T26" fmla="*/ 379 w 1321"/>
                  <a:gd name="T27" fmla="*/ 843 h 843"/>
                  <a:gd name="T28" fmla="*/ 1291 w 1321"/>
                  <a:gd name="T29" fmla="*/ 843 h 843"/>
                  <a:gd name="T30" fmla="*/ 1321 w 1321"/>
                  <a:gd name="T31" fmla="*/ 813 h 843"/>
                  <a:gd name="T32" fmla="*/ 1291 w 1321"/>
                  <a:gd name="T33" fmla="*/ 784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1" h="843">
                    <a:moveTo>
                      <a:pt x="1291" y="784"/>
                    </a:moveTo>
                    <a:lnTo>
                      <a:pt x="379" y="784"/>
                    </a:lnTo>
                    <a:cubicBezTo>
                      <a:pt x="203" y="784"/>
                      <a:pt x="59" y="640"/>
                      <a:pt x="59" y="463"/>
                    </a:cubicBezTo>
                    <a:cubicBezTo>
                      <a:pt x="59" y="287"/>
                      <a:pt x="203" y="143"/>
                      <a:pt x="379" y="143"/>
                    </a:cubicBezTo>
                    <a:lnTo>
                      <a:pt x="489" y="143"/>
                    </a:lnTo>
                    <a:cubicBezTo>
                      <a:pt x="500" y="143"/>
                      <a:pt x="510" y="137"/>
                      <a:pt x="515" y="128"/>
                    </a:cubicBezTo>
                    <a:cubicBezTo>
                      <a:pt x="517" y="126"/>
                      <a:pt x="519" y="123"/>
                      <a:pt x="521" y="120"/>
                    </a:cubicBezTo>
                    <a:cubicBezTo>
                      <a:pt x="531" y="95"/>
                      <a:pt x="542" y="72"/>
                      <a:pt x="556" y="50"/>
                    </a:cubicBezTo>
                    <a:cubicBezTo>
                      <a:pt x="565" y="36"/>
                      <a:pt x="561" y="17"/>
                      <a:pt x="547" y="9"/>
                    </a:cubicBezTo>
                    <a:cubicBezTo>
                      <a:pt x="533" y="0"/>
                      <a:pt x="514" y="4"/>
                      <a:pt x="506" y="18"/>
                    </a:cubicBezTo>
                    <a:cubicBezTo>
                      <a:pt x="493" y="39"/>
                      <a:pt x="481" y="61"/>
                      <a:pt x="471" y="84"/>
                    </a:cubicBezTo>
                    <a:lnTo>
                      <a:pt x="379" y="84"/>
                    </a:lnTo>
                    <a:cubicBezTo>
                      <a:pt x="170" y="84"/>
                      <a:pt x="0" y="254"/>
                      <a:pt x="0" y="463"/>
                    </a:cubicBezTo>
                    <a:cubicBezTo>
                      <a:pt x="0" y="673"/>
                      <a:pt x="170" y="843"/>
                      <a:pt x="379" y="843"/>
                    </a:cubicBezTo>
                    <a:lnTo>
                      <a:pt x="1291" y="843"/>
                    </a:lnTo>
                    <a:cubicBezTo>
                      <a:pt x="1308" y="843"/>
                      <a:pt x="1321" y="830"/>
                      <a:pt x="1321" y="813"/>
                    </a:cubicBezTo>
                    <a:cubicBezTo>
                      <a:pt x="1321" y="797"/>
                      <a:pt x="1308" y="784"/>
                      <a:pt x="1291" y="7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8" name="Freeform 48"/>
              <p:cNvSpPr>
                <a:spLocks/>
              </p:cNvSpPr>
              <p:nvPr/>
            </p:nvSpPr>
            <p:spPr bwMode="auto">
              <a:xfrm>
                <a:off x="5186082" y="2128342"/>
                <a:ext cx="45644" cy="38622"/>
              </a:xfrm>
              <a:custGeom>
                <a:avLst/>
                <a:gdLst>
                  <a:gd name="T0" fmla="*/ 40 w 70"/>
                  <a:gd name="T1" fmla="*/ 0 h 59"/>
                  <a:gd name="T2" fmla="*/ 30 w 70"/>
                  <a:gd name="T3" fmla="*/ 0 h 59"/>
                  <a:gd name="T4" fmla="*/ 0 w 70"/>
                  <a:gd name="T5" fmla="*/ 29 h 59"/>
                  <a:gd name="T6" fmla="*/ 30 w 70"/>
                  <a:gd name="T7" fmla="*/ 59 h 59"/>
                  <a:gd name="T8" fmla="*/ 40 w 70"/>
                  <a:gd name="T9" fmla="*/ 59 h 59"/>
                  <a:gd name="T10" fmla="*/ 70 w 70"/>
                  <a:gd name="T11" fmla="*/ 29 h 59"/>
                  <a:gd name="T12" fmla="*/ 40 w 70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59">
                    <a:moveTo>
                      <a:pt x="40" y="0"/>
                    </a:moveTo>
                    <a:lnTo>
                      <a:pt x="30" y="0"/>
                    </a:lnTo>
                    <a:cubicBezTo>
                      <a:pt x="14" y="0"/>
                      <a:pt x="0" y="13"/>
                      <a:pt x="0" y="29"/>
                    </a:cubicBezTo>
                    <a:cubicBezTo>
                      <a:pt x="0" y="46"/>
                      <a:pt x="14" y="59"/>
                      <a:pt x="30" y="59"/>
                    </a:cubicBezTo>
                    <a:lnTo>
                      <a:pt x="40" y="59"/>
                    </a:lnTo>
                    <a:cubicBezTo>
                      <a:pt x="56" y="59"/>
                      <a:pt x="70" y="46"/>
                      <a:pt x="70" y="29"/>
                    </a:cubicBezTo>
                    <a:cubicBezTo>
                      <a:pt x="70" y="13"/>
                      <a:pt x="56" y="0"/>
                      <a:pt x="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9" name="Freeform 49"/>
              <p:cNvSpPr>
                <a:spLocks/>
              </p:cNvSpPr>
              <p:nvPr/>
            </p:nvSpPr>
            <p:spPr bwMode="auto">
              <a:xfrm>
                <a:off x="4669962" y="1469441"/>
                <a:ext cx="889458" cy="697522"/>
              </a:xfrm>
              <a:custGeom>
                <a:avLst/>
                <a:gdLst>
                  <a:gd name="T0" fmla="*/ 999 w 1378"/>
                  <a:gd name="T1" fmla="*/ 321 h 1080"/>
                  <a:gd name="T2" fmla="*/ 899 w 1378"/>
                  <a:gd name="T3" fmla="*/ 321 h 1080"/>
                  <a:gd name="T4" fmla="*/ 415 w 1378"/>
                  <a:gd name="T5" fmla="*/ 0 h 1080"/>
                  <a:gd name="T6" fmla="*/ 11 w 1378"/>
                  <a:gd name="T7" fmla="*/ 184 h 1080"/>
                  <a:gd name="T8" fmla="*/ 14 w 1378"/>
                  <a:gd name="T9" fmla="*/ 226 h 1080"/>
                  <a:gd name="T10" fmla="*/ 56 w 1378"/>
                  <a:gd name="T11" fmla="*/ 223 h 1080"/>
                  <a:gd name="T12" fmla="*/ 415 w 1378"/>
                  <a:gd name="T13" fmla="*/ 60 h 1080"/>
                  <a:gd name="T14" fmla="*/ 853 w 1378"/>
                  <a:gd name="T15" fmla="*/ 363 h 1080"/>
                  <a:gd name="T16" fmla="*/ 880 w 1378"/>
                  <a:gd name="T17" fmla="*/ 380 h 1080"/>
                  <a:gd name="T18" fmla="*/ 882 w 1378"/>
                  <a:gd name="T19" fmla="*/ 380 h 1080"/>
                  <a:gd name="T20" fmla="*/ 883 w 1378"/>
                  <a:gd name="T21" fmla="*/ 380 h 1080"/>
                  <a:gd name="T22" fmla="*/ 999 w 1378"/>
                  <a:gd name="T23" fmla="*/ 380 h 1080"/>
                  <a:gd name="T24" fmla="*/ 1319 w 1378"/>
                  <a:gd name="T25" fmla="*/ 700 h 1080"/>
                  <a:gd name="T26" fmla="*/ 999 w 1378"/>
                  <a:gd name="T27" fmla="*/ 1021 h 1080"/>
                  <a:gd name="T28" fmla="*/ 927 w 1378"/>
                  <a:gd name="T29" fmla="*/ 1021 h 1080"/>
                  <a:gd name="T30" fmla="*/ 898 w 1378"/>
                  <a:gd name="T31" fmla="*/ 1050 h 1080"/>
                  <a:gd name="T32" fmla="*/ 927 w 1378"/>
                  <a:gd name="T33" fmla="*/ 1080 h 1080"/>
                  <a:gd name="T34" fmla="*/ 999 w 1378"/>
                  <a:gd name="T35" fmla="*/ 1080 h 1080"/>
                  <a:gd name="T36" fmla="*/ 1378 w 1378"/>
                  <a:gd name="T37" fmla="*/ 700 h 1080"/>
                  <a:gd name="T38" fmla="*/ 999 w 1378"/>
                  <a:gd name="T39" fmla="*/ 321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78" h="1080">
                    <a:moveTo>
                      <a:pt x="999" y="321"/>
                    </a:moveTo>
                    <a:lnTo>
                      <a:pt x="899" y="321"/>
                    </a:lnTo>
                    <a:cubicBezTo>
                      <a:pt x="805" y="128"/>
                      <a:pt x="613" y="0"/>
                      <a:pt x="415" y="0"/>
                    </a:cubicBezTo>
                    <a:cubicBezTo>
                      <a:pt x="260" y="0"/>
                      <a:pt x="113" y="67"/>
                      <a:pt x="11" y="184"/>
                    </a:cubicBezTo>
                    <a:cubicBezTo>
                      <a:pt x="0" y="197"/>
                      <a:pt x="2" y="215"/>
                      <a:pt x="14" y="226"/>
                    </a:cubicBezTo>
                    <a:cubicBezTo>
                      <a:pt x="26" y="237"/>
                      <a:pt x="45" y="236"/>
                      <a:pt x="56" y="223"/>
                    </a:cubicBezTo>
                    <a:cubicBezTo>
                      <a:pt x="147" y="119"/>
                      <a:pt x="278" y="60"/>
                      <a:pt x="415" y="60"/>
                    </a:cubicBezTo>
                    <a:cubicBezTo>
                      <a:pt x="596" y="60"/>
                      <a:pt x="772" y="181"/>
                      <a:pt x="853" y="363"/>
                    </a:cubicBezTo>
                    <a:cubicBezTo>
                      <a:pt x="858" y="374"/>
                      <a:pt x="868" y="380"/>
                      <a:pt x="880" y="380"/>
                    </a:cubicBezTo>
                    <a:cubicBezTo>
                      <a:pt x="880" y="380"/>
                      <a:pt x="881" y="380"/>
                      <a:pt x="882" y="380"/>
                    </a:cubicBezTo>
                    <a:cubicBezTo>
                      <a:pt x="882" y="380"/>
                      <a:pt x="883" y="380"/>
                      <a:pt x="883" y="380"/>
                    </a:cubicBezTo>
                    <a:lnTo>
                      <a:pt x="999" y="380"/>
                    </a:lnTo>
                    <a:cubicBezTo>
                      <a:pt x="1175" y="380"/>
                      <a:pt x="1319" y="524"/>
                      <a:pt x="1319" y="700"/>
                    </a:cubicBezTo>
                    <a:cubicBezTo>
                      <a:pt x="1319" y="877"/>
                      <a:pt x="1175" y="1021"/>
                      <a:pt x="999" y="1021"/>
                    </a:cubicBezTo>
                    <a:lnTo>
                      <a:pt x="927" y="1021"/>
                    </a:lnTo>
                    <a:cubicBezTo>
                      <a:pt x="911" y="1021"/>
                      <a:pt x="898" y="1034"/>
                      <a:pt x="898" y="1050"/>
                    </a:cubicBezTo>
                    <a:cubicBezTo>
                      <a:pt x="898" y="1067"/>
                      <a:pt x="911" y="1080"/>
                      <a:pt x="927" y="1080"/>
                    </a:cubicBezTo>
                    <a:lnTo>
                      <a:pt x="999" y="1080"/>
                    </a:lnTo>
                    <a:cubicBezTo>
                      <a:pt x="1208" y="1080"/>
                      <a:pt x="1378" y="910"/>
                      <a:pt x="1378" y="700"/>
                    </a:cubicBezTo>
                    <a:cubicBezTo>
                      <a:pt x="1378" y="491"/>
                      <a:pt x="1208" y="321"/>
                      <a:pt x="999" y="32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0" name="Freeform 50"/>
              <p:cNvSpPr>
                <a:spLocks/>
              </p:cNvSpPr>
              <p:nvPr/>
            </p:nvSpPr>
            <p:spPr bwMode="auto">
              <a:xfrm>
                <a:off x="5008191" y="1597008"/>
                <a:ext cx="449410" cy="310140"/>
              </a:xfrm>
              <a:custGeom>
                <a:avLst/>
                <a:gdLst>
                  <a:gd name="T0" fmla="*/ 282 w 696"/>
                  <a:gd name="T1" fmla="*/ 302 h 480"/>
                  <a:gd name="T2" fmla="*/ 285 w 696"/>
                  <a:gd name="T3" fmla="*/ 302 h 480"/>
                  <a:gd name="T4" fmla="*/ 388 w 696"/>
                  <a:gd name="T5" fmla="*/ 302 h 480"/>
                  <a:gd name="T6" fmla="*/ 650 w 696"/>
                  <a:gd name="T7" fmla="*/ 467 h 480"/>
                  <a:gd name="T8" fmla="*/ 670 w 696"/>
                  <a:gd name="T9" fmla="*/ 480 h 480"/>
                  <a:gd name="T10" fmla="*/ 680 w 696"/>
                  <a:gd name="T11" fmla="*/ 478 h 480"/>
                  <a:gd name="T12" fmla="*/ 690 w 696"/>
                  <a:gd name="T13" fmla="*/ 448 h 480"/>
                  <a:gd name="T14" fmla="*/ 388 w 696"/>
                  <a:gd name="T15" fmla="*/ 258 h 480"/>
                  <a:gd name="T16" fmla="*/ 293 w 696"/>
                  <a:gd name="T17" fmla="*/ 258 h 480"/>
                  <a:gd name="T18" fmla="*/ 34 w 696"/>
                  <a:gd name="T19" fmla="*/ 5 h 480"/>
                  <a:gd name="T20" fmla="*/ 5 w 696"/>
                  <a:gd name="T21" fmla="*/ 17 h 480"/>
                  <a:gd name="T22" fmla="*/ 17 w 696"/>
                  <a:gd name="T23" fmla="*/ 46 h 480"/>
                  <a:gd name="T24" fmla="*/ 258 w 696"/>
                  <a:gd name="T25" fmla="*/ 289 h 480"/>
                  <a:gd name="T26" fmla="*/ 279 w 696"/>
                  <a:gd name="T27" fmla="*/ 302 h 480"/>
                  <a:gd name="T28" fmla="*/ 282 w 696"/>
                  <a:gd name="T29" fmla="*/ 302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6" h="480">
                    <a:moveTo>
                      <a:pt x="282" y="302"/>
                    </a:moveTo>
                    <a:cubicBezTo>
                      <a:pt x="283" y="302"/>
                      <a:pt x="284" y="302"/>
                      <a:pt x="285" y="302"/>
                    </a:cubicBezTo>
                    <a:lnTo>
                      <a:pt x="388" y="302"/>
                    </a:lnTo>
                    <a:cubicBezTo>
                      <a:pt x="499" y="302"/>
                      <a:pt x="602" y="367"/>
                      <a:pt x="650" y="467"/>
                    </a:cubicBezTo>
                    <a:cubicBezTo>
                      <a:pt x="654" y="475"/>
                      <a:pt x="662" y="480"/>
                      <a:pt x="670" y="480"/>
                    </a:cubicBezTo>
                    <a:cubicBezTo>
                      <a:pt x="674" y="480"/>
                      <a:pt x="677" y="479"/>
                      <a:pt x="680" y="478"/>
                    </a:cubicBezTo>
                    <a:cubicBezTo>
                      <a:pt x="691" y="472"/>
                      <a:pt x="696" y="459"/>
                      <a:pt x="690" y="448"/>
                    </a:cubicBezTo>
                    <a:cubicBezTo>
                      <a:pt x="634" y="332"/>
                      <a:pt x="516" y="258"/>
                      <a:pt x="388" y="258"/>
                    </a:cubicBezTo>
                    <a:lnTo>
                      <a:pt x="293" y="258"/>
                    </a:lnTo>
                    <a:cubicBezTo>
                      <a:pt x="238" y="144"/>
                      <a:pt x="145" y="52"/>
                      <a:pt x="34" y="5"/>
                    </a:cubicBezTo>
                    <a:cubicBezTo>
                      <a:pt x="23" y="0"/>
                      <a:pt x="10" y="6"/>
                      <a:pt x="5" y="17"/>
                    </a:cubicBezTo>
                    <a:cubicBezTo>
                      <a:pt x="0" y="28"/>
                      <a:pt x="5" y="41"/>
                      <a:pt x="17" y="46"/>
                    </a:cubicBezTo>
                    <a:cubicBezTo>
                      <a:pt x="121" y="91"/>
                      <a:pt x="210" y="179"/>
                      <a:pt x="258" y="289"/>
                    </a:cubicBezTo>
                    <a:cubicBezTo>
                      <a:pt x="262" y="297"/>
                      <a:pt x="270" y="302"/>
                      <a:pt x="279" y="302"/>
                    </a:cubicBezTo>
                    <a:cubicBezTo>
                      <a:pt x="280" y="302"/>
                      <a:pt x="281" y="302"/>
                      <a:pt x="282" y="30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1" name="Freeform 51"/>
              <p:cNvSpPr>
                <a:spLocks/>
              </p:cNvSpPr>
              <p:nvPr/>
            </p:nvSpPr>
            <p:spPr bwMode="auto">
              <a:xfrm>
                <a:off x="5437705" y="1909489"/>
                <a:ext cx="37451" cy="77242"/>
              </a:xfrm>
              <a:custGeom>
                <a:avLst/>
                <a:gdLst>
                  <a:gd name="T0" fmla="*/ 3 w 59"/>
                  <a:gd name="T1" fmla="*/ 31 h 121"/>
                  <a:gd name="T2" fmla="*/ 14 w 59"/>
                  <a:gd name="T3" fmla="*/ 99 h 121"/>
                  <a:gd name="T4" fmla="*/ 36 w 59"/>
                  <a:gd name="T5" fmla="*/ 121 h 121"/>
                  <a:gd name="T6" fmla="*/ 37 w 59"/>
                  <a:gd name="T7" fmla="*/ 121 h 121"/>
                  <a:gd name="T8" fmla="*/ 58 w 59"/>
                  <a:gd name="T9" fmla="*/ 98 h 121"/>
                  <a:gd name="T10" fmla="*/ 46 w 59"/>
                  <a:gd name="T11" fmla="*/ 18 h 121"/>
                  <a:gd name="T12" fmla="*/ 18 w 59"/>
                  <a:gd name="T13" fmla="*/ 3 h 121"/>
                  <a:gd name="T14" fmla="*/ 3 w 59"/>
                  <a:gd name="T15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21">
                    <a:moveTo>
                      <a:pt x="3" y="31"/>
                    </a:moveTo>
                    <a:cubicBezTo>
                      <a:pt x="9" y="53"/>
                      <a:pt x="13" y="76"/>
                      <a:pt x="14" y="99"/>
                    </a:cubicBezTo>
                    <a:cubicBezTo>
                      <a:pt x="14" y="111"/>
                      <a:pt x="24" y="121"/>
                      <a:pt x="36" y="121"/>
                    </a:cubicBezTo>
                    <a:lnTo>
                      <a:pt x="37" y="121"/>
                    </a:lnTo>
                    <a:cubicBezTo>
                      <a:pt x="49" y="120"/>
                      <a:pt x="59" y="110"/>
                      <a:pt x="58" y="98"/>
                    </a:cubicBezTo>
                    <a:cubicBezTo>
                      <a:pt x="57" y="71"/>
                      <a:pt x="53" y="44"/>
                      <a:pt x="46" y="18"/>
                    </a:cubicBezTo>
                    <a:cubicBezTo>
                      <a:pt x="42" y="7"/>
                      <a:pt x="30" y="0"/>
                      <a:pt x="18" y="3"/>
                    </a:cubicBezTo>
                    <a:cubicBezTo>
                      <a:pt x="6" y="7"/>
                      <a:pt x="0" y="19"/>
                      <a:pt x="3" y="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2" name="모서리가 둥근 직사각형 51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036" y="2302492"/>
            <a:ext cx="2657805" cy="824070"/>
            <a:chOff x="452182" y="2244890"/>
            <a:chExt cx="2657805" cy="824070"/>
          </a:xfrm>
        </p:grpSpPr>
        <p:sp>
          <p:nvSpPr>
            <p:cNvPr id="78" name="TextBox 77"/>
            <p:cNvSpPr txBox="1"/>
            <p:nvPr/>
          </p:nvSpPr>
          <p:spPr>
            <a:xfrm>
              <a:off x="452182" y="2607295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 메시지로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신청이 가능하도록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041910" y="2309864"/>
            <a:ext cx="2809155" cy="864096"/>
            <a:chOff x="9074679" y="2204864"/>
            <a:chExt cx="2809155" cy="864096"/>
          </a:xfrm>
        </p:grpSpPr>
        <p:sp>
          <p:nvSpPr>
            <p:cNvPr id="75" name="TextBox 74"/>
            <p:cNvSpPr txBox="1"/>
            <p:nvPr/>
          </p:nvSpPr>
          <p:spPr>
            <a:xfrm>
              <a:off x="9074679" y="2607295"/>
              <a:ext cx="280915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 서비스를 통해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시세 조회 및 새로운 사항 알림 제공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 Box 8"/>
            <p:cNvSpPr txBox="1">
              <a:spLocks noChangeArrowheads="1"/>
            </p:cNvSpPr>
            <p:nvPr/>
          </p:nvSpPr>
          <p:spPr bwMode="auto">
            <a:xfrm>
              <a:off x="9074680" y="220486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 err="1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41648" y="5265517"/>
            <a:ext cx="2773102" cy="1090151"/>
            <a:chOff x="9141114" y="5178519"/>
            <a:chExt cx="2773102" cy="1090151"/>
          </a:xfrm>
        </p:grpSpPr>
        <p:sp>
          <p:nvSpPr>
            <p:cNvPr id="72" name="TextBox 71"/>
            <p:cNvSpPr txBox="1"/>
            <p:nvPr/>
          </p:nvSpPr>
          <p:spPr>
            <a:xfrm>
              <a:off x="9141114" y="5622339"/>
              <a:ext cx="277310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 요구에 부합하는 응답 서비스와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 위치기반 건축물 정보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 매물 등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니즈를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 후 정보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 Box 8"/>
            <p:cNvSpPr txBox="1">
              <a:spLocks noChangeArrowheads="1"/>
            </p:cNvSpPr>
            <p:nvPr/>
          </p:nvSpPr>
          <p:spPr bwMode="auto">
            <a:xfrm>
              <a:off x="9141114" y="5178519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AR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VR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AI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59148" y="5368471"/>
            <a:ext cx="2926526" cy="884272"/>
            <a:chOff x="199632" y="5199732"/>
            <a:chExt cx="2926526" cy="884272"/>
          </a:xfrm>
        </p:grpSpPr>
        <p:sp>
          <p:nvSpPr>
            <p:cNvPr id="69" name="TextBox 68"/>
            <p:cNvSpPr txBox="1"/>
            <p:nvPr/>
          </p:nvSpPr>
          <p:spPr>
            <a:xfrm>
              <a:off x="199632" y="5622339"/>
              <a:ext cx="292652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음성인식 을 이용해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매물을 찾을 수 있도록 간편한 솔루션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인공지능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소개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0012" y="2207470"/>
            <a:ext cx="722476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임대 등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</a:t>
            </a:r>
            <a:r>
              <a:rPr lang="ko-KR" altLang="en-US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2500" b="1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63" name="타원 62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596216" y="5418504"/>
              <a:ext cx="2251879" cy="579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67" name="그룹 66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1" name="오른쪽 화살표 70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오른쪽 화살표 71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725689" y="3540194"/>
            <a:ext cx="2502878" cy="25028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65047" y="3815395"/>
            <a:ext cx="1624163" cy="1944009"/>
            <a:chOff x="8662262" y="1651599"/>
            <a:chExt cx="1624163" cy="1944009"/>
          </a:xfrm>
        </p:grpSpPr>
        <p:sp>
          <p:nvSpPr>
            <p:cNvPr id="33" name="TextBox 32"/>
            <p:cNvSpPr txBox="1"/>
            <p:nvPr/>
          </p:nvSpPr>
          <p:spPr>
            <a:xfrm>
              <a:off x="8662262" y="3133943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921" y="1651599"/>
              <a:ext cx="1322843" cy="1322841"/>
            </a:xfrm>
            <a:prstGeom prst="rect">
              <a:avLst/>
            </a:prstGeom>
          </p:spPr>
        </p:pic>
      </p:grpSp>
      <p:sp>
        <p:nvSpPr>
          <p:cNvPr id="24" name="모서리가 둥근 직사각형 23"/>
          <p:cNvSpPr/>
          <p:nvPr/>
        </p:nvSpPr>
        <p:spPr>
          <a:xfrm>
            <a:off x="335361" y="1950866"/>
            <a:ext cx="3877032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012" y="2207470"/>
            <a:ext cx="722476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임대 등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</a:t>
            </a:r>
            <a:r>
              <a:rPr lang="ko-KR" altLang="en-US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2500" b="1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725689" y="3540194"/>
            <a:ext cx="2502878" cy="2502878"/>
            <a:chOff x="1028616" y="3197368"/>
            <a:chExt cx="3141543" cy="3141543"/>
          </a:xfrm>
        </p:grpSpPr>
        <p:sp>
          <p:nvSpPr>
            <p:cNvPr id="18" name="타원 17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95377" y="5184499"/>
              <a:ext cx="1608026" cy="1043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</a:t>
              </a:r>
              <a:endParaRPr lang="en-US" altLang="ko-KR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439" y="3491559"/>
              <a:ext cx="1582335" cy="1582335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44" name="타원 43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596216" y="5418504"/>
              <a:ext cx="2251879" cy="579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48" name="그룹 47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오른쪽 화살표 51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오른쪽 화살표 52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35361" y="1950866"/>
            <a:ext cx="3877032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18975</TotalTime>
  <Words>3874</Words>
  <Application>Microsoft Office PowerPoint</Application>
  <PresentationFormat>와이드스크린</PresentationFormat>
  <Paragraphs>1238</Paragraphs>
  <Slides>57</Slides>
  <Notes>18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57</vt:i4>
      </vt:variant>
    </vt:vector>
  </HeadingPairs>
  <TitlesOfParts>
    <vt:vector size="68" baseType="lpstr">
      <vt:lpstr>MankSans</vt:lpstr>
      <vt:lpstr>Gidole</vt:lpstr>
      <vt:lpstr>나눔바른고딕</vt:lpstr>
      <vt:lpstr>맑은 고딕</vt:lpstr>
      <vt:lpstr>Arial</vt:lpstr>
      <vt:lpstr>Poppins Medium</vt:lpstr>
      <vt:lpstr>나눔고딕코딩</vt:lpstr>
      <vt:lpstr>Wingdings</vt:lpstr>
      <vt:lpstr>굴림체</vt:lpstr>
      <vt:lpstr>-apple-system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Marketing Plan</vt:lpstr>
      <vt:lpstr>Marketing Plan</vt:lpstr>
      <vt:lpstr>Marketing Plan</vt:lpstr>
      <vt:lpstr>Marketing Plan</vt:lpstr>
      <vt:lpstr>Marketing Plan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AFFINITY</cp:lastModifiedBy>
  <cp:revision>417</cp:revision>
  <dcterms:created xsi:type="dcterms:W3CDTF">2010-02-01T08:03:16Z</dcterms:created>
  <dcterms:modified xsi:type="dcterms:W3CDTF">2021-02-24T03:40:52Z</dcterms:modified>
  <cp:category>www.docstemplates.com</cp:category>
</cp:coreProperties>
</file>